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9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0" r:id="rId2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F2225-B5A3-4F78-9332-B3CA63F66428}" type="datetimeFigureOut">
              <a:rPr lang="ru-RU"/>
              <a:pPr>
                <a:defRPr/>
              </a:pPr>
              <a:t>24.05.2024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5117-C152-4737-A60B-AAFA70A02D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41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CDA47-5C23-4AE1-B2E9-F09313E2EF70}" type="datetimeFigureOut">
              <a:rPr lang="ru-RU"/>
              <a:pPr>
                <a:defRPr/>
              </a:pPr>
              <a:t>24.05.2024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5EE96-96F1-404B-96FD-F5128CD7EA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44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820E-455C-4933-8429-C3708EAC5576}" type="datetimeFigureOut">
              <a:rPr lang="ru-RU"/>
              <a:pPr>
                <a:defRPr/>
              </a:pPr>
              <a:t>24.05.2024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A961C-061C-4635-B614-8FD9912C39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0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50B9-00EA-4C0E-AA64-C0841A2F0048}" type="datetimeFigureOut">
              <a:rPr lang="ru-RU"/>
              <a:pPr>
                <a:defRPr/>
              </a:pPr>
              <a:t>24.05.2024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3AD4-0A22-4251-B2D4-9AF4DAE450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46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67A4D-2A74-48C8-8A4C-4E2E63620A5F}" type="datetimeFigureOut">
              <a:rPr lang="ru-RU"/>
              <a:pPr>
                <a:defRPr/>
              </a:pPr>
              <a:t>24.05.2024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B739B-CF83-42A8-8812-9B937B819E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15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AE0D-2B59-482D-821F-6804A9BE9C79}" type="datetimeFigureOut">
              <a:rPr lang="ru-RU"/>
              <a:pPr>
                <a:defRPr/>
              </a:pPr>
              <a:t>24.05.2024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121F-B627-4C1F-8665-96F52639C9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7850-73A5-48BE-BC9E-998652BB0CE7}" type="datetimeFigureOut">
              <a:rPr lang="ru-RU"/>
              <a:pPr>
                <a:defRPr/>
              </a:pPr>
              <a:t>24.05.2024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6D74-30B5-407C-97EC-18A431BE9C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35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E2A8-1452-4275-B759-938ABB352BD7}" type="datetimeFigureOut">
              <a:rPr lang="ru-RU"/>
              <a:pPr>
                <a:defRPr/>
              </a:pPr>
              <a:t>24.05.2024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BD12-9DF1-4D98-A640-C096687543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78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B066-115E-4EE0-9A61-C84007F1DE19}" type="datetimeFigureOut">
              <a:rPr lang="ru-RU"/>
              <a:pPr>
                <a:defRPr/>
              </a:pPr>
              <a:t>24.05.2024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19B4C-F3C3-426B-AD67-3EBEB52271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60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558AC-7049-4847-9259-5CE7B7F0E883}" type="datetimeFigureOut">
              <a:rPr lang="ru-RU"/>
              <a:pPr>
                <a:defRPr/>
              </a:pPr>
              <a:t>24.05.2024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2114-E252-47B1-92DC-8799CEC6B9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27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E389-9C25-4818-934C-56B07FEEF79F}" type="datetimeFigureOut">
              <a:rPr lang="ru-RU"/>
              <a:pPr>
                <a:defRPr/>
              </a:pPr>
              <a:t>24.05.2024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A147-27B1-4625-97A7-A36C7971A7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90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2C1C75-49A8-45D9-AB3D-BB44E1E7CEB1}" type="datetimeFigureOut">
              <a:rPr lang="ru-RU"/>
              <a:pPr>
                <a:defRPr/>
              </a:pPr>
              <a:t>24.05.2024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DCF559-DFC7-46C5-A79E-5D462A8CCA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ptzero.m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oodle.kafu.edu.kz/c_analytics/quehandler/&#1048;&#1085;&#1089;&#1090;&#1088;&#1091;&#1082;&#1094;&#1080;&#1103;%20&#1087;&#1086;%20&#1087;&#1088;&#1077;&#1086;&#1073;&#1088;&#1072;&#1079;&#1086;&#1074;&#1072;&#1085;&#1080;&#1102;%20&#1074;&#1086;&#1087;&#1088;&#1086;&#1089;&#1086;&#1074;%20&#1074;%20&#1092;&#1086;&#1088;&#1084;&#1072;&#1090;%20GIFT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7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slide" Target="slide13.xml"/><Relationship Id="rId7" Type="http://schemas.openxmlformats.org/officeDocument/2006/relationships/slide" Target="slide2.xml"/><Relationship Id="rId12" Type="http://schemas.openxmlformats.org/officeDocument/2006/relationships/image" Target="../media/image8.png"/><Relationship Id="rId17" Type="http://schemas.openxmlformats.org/officeDocument/2006/relationships/slide" Target="slide9.xml"/><Relationship Id="rId25" Type="http://schemas.openxmlformats.org/officeDocument/2006/relationships/slide" Target="slide16.xml"/><Relationship Id="rId2" Type="http://schemas.openxmlformats.org/officeDocument/2006/relationships/image" Target="../media/image4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6.xml"/><Relationship Id="rId24" Type="http://schemas.openxmlformats.org/officeDocument/2006/relationships/image" Target="../media/image14.png"/><Relationship Id="rId5" Type="http://schemas.openxmlformats.org/officeDocument/2006/relationships/slide" Target="slide1.xml"/><Relationship Id="rId15" Type="http://schemas.openxmlformats.org/officeDocument/2006/relationships/slide" Target="slide8.xml"/><Relationship Id="rId23" Type="http://schemas.openxmlformats.org/officeDocument/2006/relationships/slide" Target="slide15.xml"/><Relationship Id="rId10" Type="http://schemas.openxmlformats.org/officeDocument/2006/relationships/image" Target="../media/image7.png"/><Relationship Id="rId19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chatgp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Овал 85"/>
          <p:cNvSpPr/>
          <p:nvPr/>
        </p:nvSpPr>
        <p:spPr>
          <a:xfrm>
            <a:off x="9994900" y="4914900"/>
            <a:ext cx="1079500" cy="10795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84" name="Овал 83"/>
          <p:cNvSpPr/>
          <p:nvPr/>
        </p:nvSpPr>
        <p:spPr>
          <a:xfrm>
            <a:off x="11334750" y="2139950"/>
            <a:ext cx="720725" cy="720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0</a:t>
            </a:r>
            <a:endParaRPr lang="ru-RU" dirty="0"/>
          </a:p>
        </p:txBody>
      </p:sp>
      <p:sp>
        <p:nvSpPr>
          <p:cNvPr id="83" name="Овал 82"/>
          <p:cNvSpPr/>
          <p:nvPr/>
        </p:nvSpPr>
        <p:spPr>
          <a:xfrm>
            <a:off x="10310813" y="2160588"/>
            <a:ext cx="720725" cy="720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81" name="Овал 80"/>
          <p:cNvSpPr/>
          <p:nvPr/>
        </p:nvSpPr>
        <p:spPr>
          <a:xfrm>
            <a:off x="7805738" y="5761038"/>
            <a:ext cx="360362" cy="3603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ru-RU" dirty="0"/>
          </a:p>
        </p:txBody>
      </p:sp>
      <p:sp>
        <p:nvSpPr>
          <p:cNvPr id="80" name="Овал 79"/>
          <p:cNvSpPr/>
          <p:nvPr/>
        </p:nvSpPr>
        <p:spPr>
          <a:xfrm>
            <a:off x="9212263" y="3959225"/>
            <a:ext cx="360362" cy="36036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ru-RU" dirty="0"/>
          </a:p>
        </p:txBody>
      </p:sp>
      <p:sp>
        <p:nvSpPr>
          <p:cNvPr id="78" name="Овал 77"/>
          <p:cNvSpPr/>
          <p:nvPr/>
        </p:nvSpPr>
        <p:spPr>
          <a:xfrm>
            <a:off x="4646613" y="274638"/>
            <a:ext cx="360362" cy="3587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ru-RU" dirty="0"/>
          </a:p>
        </p:txBody>
      </p:sp>
      <p:sp>
        <p:nvSpPr>
          <p:cNvPr id="77" name="Овал 76"/>
          <p:cNvSpPr/>
          <p:nvPr/>
        </p:nvSpPr>
        <p:spPr>
          <a:xfrm>
            <a:off x="1166813" y="4722813"/>
            <a:ext cx="1081087" cy="10795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0</a:t>
            </a:r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2341563" y="2460625"/>
            <a:ext cx="720725" cy="720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4295775" y="1314450"/>
            <a:ext cx="3600450" cy="3600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1716088" y="292100"/>
            <a:ext cx="720725" cy="7207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0</a:t>
            </a:r>
            <a:endParaRPr lang="ru-RU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2967038" y="639763"/>
            <a:ext cx="1860550" cy="19177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3051175" y="587375"/>
            <a:ext cx="1649413" cy="20843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49" idx="5"/>
          </p:cNvCxnSpPr>
          <p:nvPr/>
        </p:nvCxnSpPr>
        <p:spPr>
          <a:xfrm>
            <a:off x="2332038" y="906463"/>
            <a:ext cx="127000" cy="16510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49" idx="4"/>
          </p:cNvCxnSpPr>
          <p:nvPr/>
        </p:nvCxnSpPr>
        <p:spPr>
          <a:xfrm>
            <a:off x="2076450" y="1012825"/>
            <a:ext cx="636588" cy="143986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2098675" y="3067050"/>
            <a:ext cx="360363" cy="17938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1716088" y="3171825"/>
            <a:ext cx="996950" cy="15303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H="1" flipV="1">
            <a:off x="6945313" y="4702175"/>
            <a:ext cx="1052512" cy="10795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endCxn id="46" idx="5"/>
          </p:cNvCxnSpPr>
          <p:nvPr/>
        </p:nvCxnSpPr>
        <p:spPr>
          <a:xfrm flipH="1" flipV="1">
            <a:off x="7369175" y="4387850"/>
            <a:ext cx="449263" cy="15748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endCxn id="46" idx="7"/>
          </p:cNvCxnSpPr>
          <p:nvPr/>
        </p:nvCxnSpPr>
        <p:spPr>
          <a:xfrm flipH="1">
            <a:off x="7369175" y="1192213"/>
            <a:ext cx="392113" cy="6492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H="1">
            <a:off x="7472363" y="1139825"/>
            <a:ext cx="161925" cy="8159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>
            <a:endCxn id="46" idx="0"/>
          </p:cNvCxnSpPr>
          <p:nvPr/>
        </p:nvCxnSpPr>
        <p:spPr>
          <a:xfrm>
            <a:off x="4954588" y="587375"/>
            <a:ext cx="1141412" cy="7270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5006975" y="460375"/>
            <a:ext cx="841375" cy="8794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endCxn id="46" idx="3"/>
          </p:cNvCxnSpPr>
          <p:nvPr/>
        </p:nvCxnSpPr>
        <p:spPr>
          <a:xfrm flipV="1">
            <a:off x="2257425" y="4387850"/>
            <a:ext cx="2565400" cy="8540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flipV="1">
            <a:off x="2098675" y="4167188"/>
            <a:ext cx="2549525" cy="14573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>
            <a:stCxn id="49" idx="6"/>
          </p:cNvCxnSpPr>
          <p:nvPr/>
        </p:nvCxnSpPr>
        <p:spPr>
          <a:xfrm flipV="1">
            <a:off x="2436813" y="460375"/>
            <a:ext cx="2211387" cy="1920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>
            <a:stCxn id="49" idx="7"/>
          </p:cNvCxnSpPr>
          <p:nvPr/>
        </p:nvCxnSpPr>
        <p:spPr>
          <a:xfrm>
            <a:off x="2332038" y="398463"/>
            <a:ext cx="2368550" cy="18891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>
            <a:off x="1716088" y="5781675"/>
            <a:ext cx="6102350" cy="1809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>
            <a:off x="2098675" y="5624513"/>
            <a:ext cx="5772150" cy="46513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>
            <a:off x="4954588" y="333375"/>
            <a:ext cx="2679700" cy="5524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>
          <a:xfrm>
            <a:off x="4827588" y="279400"/>
            <a:ext cx="2752725" cy="7334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 flipH="1">
            <a:off x="8124825" y="4319588"/>
            <a:ext cx="1273175" cy="15160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 flipH="1">
            <a:off x="8178800" y="4267200"/>
            <a:ext cx="1092200" cy="16954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 flipH="1" flipV="1">
            <a:off x="7888288" y="885825"/>
            <a:ext cx="2036762" cy="2952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/>
          <p:nvPr/>
        </p:nvCxnSpPr>
        <p:spPr>
          <a:xfrm flipH="1">
            <a:off x="7940675" y="798513"/>
            <a:ext cx="1825625" cy="21431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 flipH="1">
            <a:off x="9398000" y="2881313"/>
            <a:ext cx="1268413" cy="107791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/>
          <p:nvPr/>
        </p:nvCxnSpPr>
        <p:spPr>
          <a:xfrm flipH="1">
            <a:off x="9578975" y="2776538"/>
            <a:ext cx="833438" cy="13636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 стрелкой 195"/>
          <p:cNvCxnSpPr/>
          <p:nvPr/>
        </p:nvCxnSpPr>
        <p:spPr>
          <a:xfrm flipH="1">
            <a:off x="10412413" y="1181100"/>
            <a:ext cx="276225" cy="10858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 стрелкой 198"/>
          <p:cNvCxnSpPr/>
          <p:nvPr/>
        </p:nvCxnSpPr>
        <p:spPr>
          <a:xfrm>
            <a:off x="10307638" y="1339850"/>
            <a:ext cx="358775" cy="8223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 стрелкой 205"/>
          <p:cNvCxnSpPr/>
          <p:nvPr/>
        </p:nvCxnSpPr>
        <p:spPr>
          <a:xfrm flipH="1" flipV="1">
            <a:off x="10666413" y="2881313"/>
            <a:ext cx="265112" cy="22098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 стрелкой 208"/>
          <p:cNvCxnSpPr/>
          <p:nvPr/>
        </p:nvCxnSpPr>
        <p:spPr>
          <a:xfrm flipV="1">
            <a:off x="10548938" y="2776538"/>
            <a:ext cx="373062" cy="21558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 flipH="1" flipV="1">
            <a:off x="9526588" y="4267200"/>
            <a:ext cx="641350" cy="8239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я со стрелкой 216"/>
          <p:cNvCxnSpPr/>
          <p:nvPr/>
        </p:nvCxnSpPr>
        <p:spPr>
          <a:xfrm flipH="1" flipV="1">
            <a:off x="9578975" y="4140200"/>
            <a:ext cx="430213" cy="13335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 стрелкой 219"/>
          <p:cNvCxnSpPr/>
          <p:nvPr/>
        </p:nvCxnSpPr>
        <p:spPr>
          <a:xfrm flipH="1">
            <a:off x="8124825" y="5854700"/>
            <a:ext cx="2043113" cy="2349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 стрелкой 222"/>
          <p:cNvCxnSpPr/>
          <p:nvPr/>
        </p:nvCxnSpPr>
        <p:spPr>
          <a:xfrm flipH="1">
            <a:off x="7997825" y="5473700"/>
            <a:ext cx="2011363" cy="66833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 стрелкой 229"/>
          <p:cNvCxnSpPr/>
          <p:nvPr/>
        </p:nvCxnSpPr>
        <p:spPr>
          <a:xfrm>
            <a:off x="736600" y="3046413"/>
            <a:ext cx="598488" cy="181451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 стрелкой 232"/>
          <p:cNvCxnSpPr/>
          <p:nvPr/>
        </p:nvCxnSpPr>
        <p:spPr>
          <a:xfrm>
            <a:off x="1119188" y="2887663"/>
            <a:ext cx="57150" cy="23542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 стрелкой 235"/>
          <p:cNvCxnSpPr/>
          <p:nvPr/>
        </p:nvCxnSpPr>
        <p:spPr>
          <a:xfrm>
            <a:off x="1276350" y="2506663"/>
            <a:ext cx="1116013" cy="1460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 стрелкой 239"/>
          <p:cNvCxnSpPr/>
          <p:nvPr/>
        </p:nvCxnSpPr>
        <p:spPr>
          <a:xfrm>
            <a:off x="1266825" y="2379663"/>
            <a:ext cx="1085850" cy="4333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 стрелкой 243"/>
          <p:cNvCxnSpPr>
            <a:endCxn id="49" idx="2"/>
          </p:cNvCxnSpPr>
          <p:nvPr/>
        </p:nvCxnSpPr>
        <p:spPr>
          <a:xfrm flipV="1">
            <a:off x="736600" y="652463"/>
            <a:ext cx="979488" cy="13144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 стрелкой 246"/>
          <p:cNvCxnSpPr>
            <a:endCxn id="49" idx="3"/>
          </p:cNvCxnSpPr>
          <p:nvPr/>
        </p:nvCxnSpPr>
        <p:spPr>
          <a:xfrm flipV="1">
            <a:off x="557213" y="906463"/>
            <a:ext cx="1265237" cy="111283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 стрелкой 249"/>
          <p:cNvCxnSpPr/>
          <p:nvPr/>
        </p:nvCxnSpPr>
        <p:spPr>
          <a:xfrm flipH="1" flipV="1">
            <a:off x="10922000" y="2266950"/>
            <a:ext cx="452438" cy="2397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 стрелкой 252"/>
          <p:cNvCxnSpPr/>
          <p:nvPr/>
        </p:nvCxnSpPr>
        <p:spPr>
          <a:xfrm flipH="1">
            <a:off x="11026775" y="2252663"/>
            <a:ext cx="454025" cy="2698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 стрелкой 257"/>
          <p:cNvCxnSpPr/>
          <p:nvPr/>
        </p:nvCxnSpPr>
        <p:spPr>
          <a:xfrm flipH="1">
            <a:off x="10931525" y="2867025"/>
            <a:ext cx="803275" cy="22240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я со стрелкой 261"/>
          <p:cNvCxnSpPr/>
          <p:nvPr/>
        </p:nvCxnSpPr>
        <p:spPr>
          <a:xfrm flipH="1">
            <a:off x="11088688" y="2760663"/>
            <a:ext cx="392112" cy="271303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 стрелкой 265"/>
          <p:cNvCxnSpPr/>
          <p:nvPr/>
        </p:nvCxnSpPr>
        <p:spPr>
          <a:xfrm flipH="1" flipV="1">
            <a:off x="10847388" y="798513"/>
            <a:ext cx="887412" cy="13477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Прямая со стрелкой 268"/>
          <p:cNvCxnSpPr/>
          <p:nvPr/>
        </p:nvCxnSpPr>
        <p:spPr>
          <a:xfrm flipH="1" flipV="1">
            <a:off x="10688638" y="417513"/>
            <a:ext cx="792162" cy="18351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9" name="TextBox 277"/>
          <p:cNvSpPr txBox="1">
            <a:spLocks noChangeArrowheads="1"/>
          </p:cNvSpPr>
          <p:nvPr/>
        </p:nvSpPr>
        <p:spPr bwMode="auto">
          <a:xfrm>
            <a:off x="1588" y="6869113"/>
            <a:ext cx="12188825" cy="26193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chemeClr val="bg1"/>
                </a:solidFill>
              </a:rPr>
              <a:t>Подготовлено центром информационного обеспечения и цифровых образовательных технологий</a:t>
            </a:r>
          </a:p>
        </p:txBody>
      </p:sp>
      <p:pic>
        <p:nvPicPr>
          <p:cNvPr id="2110" name="Рисунок 28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280400"/>
            <a:ext cx="2809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758825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" name="Прямоугольник 276"/>
          <p:cNvSpPr/>
          <p:nvPr/>
        </p:nvSpPr>
        <p:spPr>
          <a:xfrm>
            <a:off x="4281488" y="2862263"/>
            <a:ext cx="3659187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</a:rPr>
              <a:t>Школа молодого преподавателя</a:t>
            </a:r>
          </a:p>
        </p:txBody>
      </p:sp>
      <p:cxnSp>
        <p:nvCxnSpPr>
          <p:cNvPr id="178" name="Прямая со стрелкой 177"/>
          <p:cNvCxnSpPr>
            <a:endCxn id="46" idx="6"/>
          </p:cNvCxnSpPr>
          <p:nvPr/>
        </p:nvCxnSpPr>
        <p:spPr>
          <a:xfrm flipH="1">
            <a:off x="7896225" y="2522538"/>
            <a:ext cx="2411413" cy="59213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 стрелкой 181"/>
          <p:cNvCxnSpPr/>
          <p:nvPr/>
        </p:nvCxnSpPr>
        <p:spPr>
          <a:xfrm flipH="1">
            <a:off x="7870825" y="2266950"/>
            <a:ext cx="2541588" cy="11668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073400" y="2813050"/>
            <a:ext cx="1222375" cy="4810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endCxn id="46" idx="2"/>
          </p:cNvCxnSpPr>
          <p:nvPr/>
        </p:nvCxnSpPr>
        <p:spPr>
          <a:xfrm>
            <a:off x="2967038" y="3067050"/>
            <a:ext cx="1328737" cy="476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Рисунок 7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88" y="8315325"/>
            <a:ext cx="15398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Овал 73"/>
          <p:cNvSpPr/>
          <p:nvPr/>
        </p:nvSpPr>
        <p:spPr>
          <a:xfrm>
            <a:off x="201613" y="1973263"/>
            <a:ext cx="1079500" cy="10795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0</a:t>
            </a:r>
            <a:endParaRPr lang="ru-RU" dirty="0"/>
          </a:p>
        </p:txBody>
      </p:sp>
      <p:sp>
        <p:nvSpPr>
          <p:cNvPr id="79" name="Овал 78"/>
          <p:cNvSpPr/>
          <p:nvPr/>
        </p:nvSpPr>
        <p:spPr>
          <a:xfrm>
            <a:off x="7578725" y="820738"/>
            <a:ext cx="360363" cy="3587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ru-RU" dirty="0"/>
          </a:p>
        </p:txBody>
      </p:sp>
      <p:sp>
        <p:nvSpPr>
          <p:cNvPr id="82" name="Овал 81"/>
          <p:cNvSpPr/>
          <p:nvPr/>
        </p:nvSpPr>
        <p:spPr>
          <a:xfrm>
            <a:off x="9750425" y="265113"/>
            <a:ext cx="1081088" cy="10795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 L 0 -0.0386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4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1111 L 1.45833E-6 -0.2388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926 L -1.875E-6 -0.2407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7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3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60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80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90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9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500" fill="hold"/>
                                        <p:tgtEl>
                                          <p:spTgt spid="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4" grpId="0" animBg="1"/>
      <p:bldP spid="83" grpId="0" animBg="1"/>
      <p:bldP spid="81" grpId="0" animBg="1"/>
      <p:bldP spid="80" grpId="0" animBg="1"/>
      <p:bldP spid="78" grpId="0" animBg="1"/>
      <p:bldP spid="77" grpId="0" animBg="1"/>
      <p:bldP spid="75" grpId="0" animBg="1"/>
      <p:bldP spid="49" grpId="0" animBg="1"/>
      <p:bldP spid="2109" grpId="0" animBg="1"/>
      <p:bldP spid="277" grpId="0" build="allAtOnce" animBg="1" autoUpdateAnimBg="0"/>
      <p:bldP spid="74" grpId="0" animBg="1"/>
      <p:bldP spid="79" grpId="0" animBg="1"/>
      <p:bldP spid="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55370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50725" y="0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39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82625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577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11622285" y="6370638"/>
            <a:ext cx="418704" cy="36933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153" name="Объект 2"/>
          <p:cNvSpPr txBox="1">
            <a:spLocks/>
          </p:cNvSpPr>
          <p:nvPr/>
        </p:nvSpPr>
        <p:spPr bwMode="auto">
          <a:xfrm>
            <a:off x="838200" y="615950"/>
            <a:ext cx="105156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altLang="ru-RU" sz="2400" dirty="0"/>
              <a:t>Просто отправьте </a:t>
            </a:r>
            <a:r>
              <a:rPr lang="en-US" altLang="ru-RU" sz="2400" b="1" dirty="0">
                <a:solidFill>
                  <a:srgbClr val="7030A0"/>
                </a:solidFill>
              </a:rPr>
              <a:t>ChatGPT</a:t>
            </a:r>
            <a:r>
              <a:rPr lang="en-US" altLang="ru-RU" sz="2400" dirty="0">
                <a:solidFill>
                  <a:srgbClr val="7030A0"/>
                </a:solidFill>
              </a:rPr>
              <a:t> </a:t>
            </a:r>
            <a:r>
              <a:rPr lang="ru-RU" altLang="ru-RU" sz="2400" dirty="0"/>
              <a:t>текст с вопросами и попросите его сконвертировать их в необходимый для Вас формат</a:t>
            </a:r>
            <a:r>
              <a:rPr lang="en-US" altLang="ru-RU" sz="2400" dirty="0"/>
              <a:t>,</a:t>
            </a:r>
            <a:r>
              <a:rPr lang="ru-RU" altLang="ru-RU" sz="2400" dirty="0"/>
              <a:t> то есть в формат </a:t>
            </a:r>
            <a:r>
              <a:rPr lang="en-US" altLang="ru-RU" sz="2400" b="1" dirty="0">
                <a:solidFill>
                  <a:srgbClr val="FF0000"/>
                </a:solidFill>
              </a:rPr>
              <a:t>GIFT</a:t>
            </a:r>
            <a:r>
              <a:rPr lang="en-US" altLang="ru-RU" sz="2400" dirty="0"/>
              <a:t>.</a:t>
            </a:r>
            <a:endParaRPr lang="ru-RU" alt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690" y="1583190"/>
            <a:ext cx="3738620" cy="46779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4226690" y="6255652"/>
            <a:ext cx="3738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1 Пример запроса и конвертации вопросов</a:t>
            </a:r>
          </a:p>
        </p:txBody>
      </p:sp>
      <p:sp>
        <p:nvSpPr>
          <p:cNvPr id="33" name="Овал 32">
            <a:hlinkClick r:id="" action="ppaction://hlinkshowjump?jump=nextslide"/>
          </p:cNvPr>
          <p:cNvSpPr/>
          <p:nvPr/>
        </p:nvSpPr>
        <p:spPr>
          <a:xfrm>
            <a:off x="11682413" y="3538109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4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013" y="3638122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Овал 34">
            <a:hlinkClick r:id="" action="ppaction://hlinkshowjump?jump=previousslide"/>
          </p:cNvPr>
          <p:cNvSpPr/>
          <p:nvPr/>
        </p:nvSpPr>
        <p:spPr>
          <a:xfrm>
            <a:off x="150812" y="3431746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6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3531759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3427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55370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50725" y="0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39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82625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577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11622285" y="6370638"/>
            <a:ext cx="418704" cy="36933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6153" name="Объект 2"/>
          <p:cNvSpPr txBox="1">
            <a:spLocks/>
          </p:cNvSpPr>
          <p:nvPr/>
        </p:nvSpPr>
        <p:spPr bwMode="auto">
          <a:xfrm>
            <a:off x="838200" y="530490"/>
            <a:ext cx="105156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altLang="ru-RU" sz="2400" dirty="0"/>
              <a:t>Вы можете </a:t>
            </a:r>
            <a:r>
              <a:rPr lang="ru-RU" altLang="ru-RU" sz="2400" b="1" dirty="0">
                <a:solidFill>
                  <a:srgbClr val="FF0000"/>
                </a:solidFill>
              </a:rPr>
              <a:t>общаться с искусственным интеллектом как с человеком</a:t>
            </a:r>
            <a:r>
              <a:rPr lang="en-US" altLang="ru-RU" sz="2400" dirty="0"/>
              <a:t>,</a:t>
            </a:r>
            <a:r>
              <a:rPr lang="ru-RU" altLang="ru-RU" sz="2400" dirty="0"/>
              <a:t> и давать ему задачу так</a:t>
            </a:r>
            <a:r>
              <a:rPr lang="en-US" altLang="ru-RU" sz="2400" dirty="0"/>
              <a:t>,</a:t>
            </a:r>
            <a:r>
              <a:rPr lang="ru-RU" altLang="ru-RU" sz="2400" dirty="0"/>
              <a:t> как бы это сделал обычный человек</a:t>
            </a:r>
            <a:r>
              <a:rPr lang="en-US" altLang="ru-RU" sz="2400" dirty="0"/>
              <a:t>.</a:t>
            </a:r>
          </a:p>
          <a:p>
            <a:pPr algn="just">
              <a:lnSpc>
                <a:spcPct val="100000"/>
              </a:lnSpc>
            </a:pPr>
            <a:r>
              <a:rPr lang="ru-RU" altLang="ru-RU" sz="2400" dirty="0"/>
              <a:t>Если же Вы хотите составить какой-либо тест по Вашей дисциплине</a:t>
            </a:r>
            <a:r>
              <a:rPr lang="en-US" altLang="ru-RU" sz="2400" dirty="0"/>
              <a:t>,</a:t>
            </a:r>
            <a:r>
              <a:rPr lang="ru-RU" altLang="ru-RU" sz="2400" dirty="0"/>
              <a:t> просто попросите </a:t>
            </a:r>
            <a:r>
              <a:rPr lang="en-US" altLang="ru-RU" sz="2400" b="1" dirty="0">
                <a:solidFill>
                  <a:srgbClr val="7030A0"/>
                </a:solidFill>
              </a:rPr>
              <a:t>ChatGPT</a:t>
            </a:r>
            <a:r>
              <a:rPr lang="en-US" altLang="ru-RU" sz="2400" dirty="0"/>
              <a:t> </a:t>
            </a:r>
            <a:r>
              <a:rPr lang="ru-RU" altLang="ru-RU" sz="2400" dirty="0"/>
              <a:t>сделать это</a:t>
            </a:r>
            <a:r>
              <a:rPr lang="en-US" altLang="ru-RU" sz="2400" dirty="0"/>
              <a:t>.</a:t>
            </a:r>
            <a:endParaRPr lang="ru-RU" alt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80" y="2350675"/>
            <a:ext cx="4374023" cy="40475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1356779" y="6415195"/>
            <a:ext cx="437402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1 Написание запроса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728" y="2357304"/>
            <a:ext cx="4347880" cy="40475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6527728" y="6411828"/>
            <a:ext cx="434788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2 Сохранение теста</a:t>
            </a:r>
          </a:p>
        </p:txBody>
      </p:sp>
      <p:sp>
        <p:nvSpPr>
          <p:cNvPr id="14" name="Овал 13">
            <a:hlinkClick r:id="" action="ppaction://hlinkshowjump?jump=nextslide"/>
          </p:cNvPr>
          <p:cNvSpPr/>
          <p:nvPr/>
        </p:nvSpPr>
        <p:spPr>
          <a:xfrm>
            <a:off x="11682413" y="3538109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8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013" y="3638122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вал 20">
            <a:hlinkClick r:id="" action="ppaction://hlinkshowjump?jump=previousslide"/>
          </p:cNvPr>
          <p:cNvSpPr/>
          <p:nvPr/>
        </p:nvSpPr>
        <p:spPr>
          <a:xfrm>
            <a:off x="150812" y="3431746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2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3531759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487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1664950" y="0"/>
            <a:ext cx="527050" cy="6872288"/>
          </a:xfrm>
          <a:prstGeom prst="rect">
            <a:avLst/>
          </a:prstGeom>
          <a:solidFill>
            <a:srgbClr val="007033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512550" y="0"/>
            <a:ext cx="527050" cy="68722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175686" y="3065924"/>
            <a:ext cx="5840628" cy="72615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Как делать перефраз текста?</a:t>
            </a:r>
          </a:p>
        </p:txBody>
      </p:sp>
      <p:sp>
        <p:nvSpPr>
          <p:cNvPr id="27" name="Стрелка вправо 26">
            <a:hlinkClick r:id="" action="ppaction://hlinkshowjump?jump=previousslide"/>
          </p:cNvPr>
          <p:cNvSpPr/>
          <p:nvPr/>
        </p:nvSpPr>
        <p:spPr>
          <a:xfrm flipH="1">
            <a:off x="374650" y="3316288"/>
            <a:ext cx="361950" cy="2254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7950" y="6745288"/>
            <a:ext cx="1638300" cy="1079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5053013"/>
            <a:ext cx="107950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Овал 34">
            <a:hlinkClick r:id="" action="ppaction://hlinkshowjump?jump=previousslide"/>
          </p:cNvPr>
          <p:cNvSpPr/>
          <p:nvPr/>
        </p:nvSpPr>
        <p:spPr>
          <a:xfrm>
            <a:off x="150812" y="3431746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6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3531759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Овал 38">
            <a:hlinkClick r:id="" action="ppaction://hlinkshowjump?jump=nextslide"/>
          </p:cNvPr>
          <p:cNvSpPr/>
          <p:nvPr/>
        </p:nvSpPr>
        <p:spPr>
          <a:xfrm>
            <a:off x="10925003" y="3325383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0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603" y="3425396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Равнобедренный треугольник 40"/>
          <p:cNvSpPr/>
          <p:nvPr/>
        </p:nvSpPr>
        <p:spPr>
          <a:xfrm flipH="1" flipV="1">
            <a:off x="493" y="-1032"/>
            <a:ext cx="7343775" cy="581027"/>
          </a:xfrm>
          <a:prstGeom prst="triangle">
            <a:avLst>
              <a:gd name="adj" fmla="val 100000"/>
            </a:avLst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Равнобедренный треугольник 41"/>
          <p:cNvSpPr/>
          <p:nvPr/>
        </p:nvSpPr>
        <p:spPr>
          <a:xfrm flipH="1" flipV="1">
            <a:off x="0" y="2746"/>
            <a:ext cx="7343775" cy="360363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579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55370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50725" y="0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39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82625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577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11622286" y="6370638"/>
            <a:ext cx="418704" cy="36933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1</a:t>
            </a:r>
            <a:r>
              <a:rPr lang="ru-RU" altLang="ru-RU" sz="1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153" name="Объект 2"/>
          <p:cNvSpPr txBox="1">
            <a:spLocks/>
          </p:cNvSpPr>
          <p:nvPr/>
        </p:nvSpPr>
        <p:spPr bwMode="auto">
          <a:xfrm>
            <a:off x="838200" y="615950"/>
            <a:ext cx="105156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altLang="ru-RU" sz="2400" dirty="0"/>
              <a:t>Допустим</a:t>
            </a:r>
            <a:r>
              <a:rPr lang="en-US" altLang="ru-RU" sz="2400" dirty="0"/>
              <a:t>,</a:t>
            </a:r>
            <a:r>
              <a:rPr lang="ru-RU" altLang="ru-RU" sz="2400" dirty="0"/>
              <a:t> перед Вами стоит задача написать какой-либо текст своими словами</a:t>
            </a:r>
            <a:r>
              <a:rPr lang="en-US" altLang="ru-RU" sz="2400" dirty="0"/>
              <a:t>.</a:t>
            </a:r>
            <a:r>
              <a:rPr lang="ru-RU" altLang="ru-RU" sz="2400" dirty="0"/>
              <a:t> Если Вы хотите сделать это более эффективно и быстрее</a:t>
            </a:r>
            <a:r>
              <a:rPr lang="en-US" altLang="ru-RU" sz="2400" dirty="0"/>
              <a:t>,</a:t>
            </a:r>
            <a:r>
              <a:rPr lang="ru-RU" altLang="ru-RU" sz="2400" dirty="0"/>
              <a:t> Вы можете воспользоваться искусственным интеллектом и сделать это</a:t>
            </a:r>
            <a:r>
              <a:rPr lang="en-US" altLang="ru-RU" sz="2400" dirty="0"/>
              <a:t>.</a:t>
            </a:r>
            <a:endParaRPr lang="ru-RU" altLang="ru-RU" sz="2400" dirty="0"/>
          </a:p>
        </p:txBody>
      </p:sp>
      <p:sp>
        <p:nvSpPr>
          <p:cNvPr id="23" name="Овал 22">
            <a:hlinkClick r:id="" action="ppaction://hlinkshowjump?jump=nextslide"/>
          </p:cNvPr>
          <p:cNvSpPr/>
          <p:nvPr/>
        </p:nvSpPr>
        <p:spPr>
          <a:xfrm>
            <a:off x="7709629" y="6362700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 23">
            <a:hlinkClick r:id="" action="ppaction://hlinkshowjump?jump=previousslide"/>
          </p:cNvPr>
          <p:cNvSpPr/>
          <p:nvPr/>
        </p:nvSpPr>
        <p:spPr>
          <a:xfrm>
            <a:off x="4156545" y="6365875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5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45" y="6465888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29" y="6462713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4616920" y="6365875"/>
            <a:ext cx="29911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/>
              <a:t>Как делать перефраз текста?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811" y="2152650"/>
            <a:ext cx="7553325" cy="29051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2335811" y="5057775"/>
            <a:ext cx="75533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1 Результат перефраза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4692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55370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50725" y="0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39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82625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577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11622286" y="6370638"/>
            <a:ext cx="418704" cy="36933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1</a:t>
            </a:r>
            <a:r>
              <a:rPr lang="ru-RU" altLang="ru-RU" sz="1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153" name="Объект 2"/>
          <p:cNvSpPr txBox="1">
            <a:spLocks/>
          </p:cNvSpPr>
          <p:nvPr/>
        </p:nvSpPr>
        <p:spPr bwMode="auto">
          <a:xfrm>
            <a:off x="838200" y="615950"/>
            <a:ext cx="105156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altLang="ru-RU" sz="2400" dirty="0"/>
              <a:t>Если же Вы хотите узнать</a:t>
            </a:r>
            <a:r>
              <a:rPr lang="en-US" altLang="ru-RU" sz="2400" dirty="0"/>
              <a:t>,</a:t>
            </a:r>
            <a:r>
              <a:rPr lang="ru-RU" altLang="ru-RU" sz="2400" dirty="0"/>
              <a:t> сгенерирован ли текст ИИ</a:t>
            </a:r>
            <a:r>
              <a:rPr lang="en-US" altLang="ru-RU" sz="2400" dirty="0"/>
              <a:t>,</a:t>
            </a:r>
            <a:r>
              <a:rPr lang="ru-RU" altLang="ru-RU" sz="2400" dirty="0"/>
              <a:t> таким как </a:t>
            </a:r>
            <a:r>
              <a:rPr lang="en-US" altLang="ru-RU" sz="2400" b="1" dirty="0">
                <a:solidFill>
                  <a:srgbClr val="7030A0"/>
                </a:solidFill>
              </a:rPr>
              <a:t>ChatGPT</a:t>
            </a:r>
            <a:r>
              <a:rPr lang="en-US" altLang="ru-RU" sz="2400" dirty="0"/>
              <a:t>, </a:t>
            </a:r>
            <a:r>
              <a:rPr lang="ru-RU" altLang="ru-RU" sz="2400" dirty="0"/>
              <a:t>Вы можете воспользоваться сервисом </a:t>
            </a:r>
            <a:r>
              <a:rPr lang="en-US" altLang="ru-RU" sz="2400" b="1" dirty="0"/>
              <a:t>GPTZero</a:t>
            </a:r>
            <a:r>
              <a:rPr lang="en-US" altLang="ru-RU" sz="2400" dirty="0"/>
              <a:t>: </a:t>
            </a:r>
            <a:r>
              <a:rPr lang="en-US" altLang="ru-RU" sz="2400" dirty="0">
                <a:hlinkClick r:id="rId2"/>
              </a:rPr>
              <a:t>https://gptzero.me/</a:t>
            </a:r>
            <a:endParaRPr lang="en-US" altLang="ru-RU" sz="2400" dirty="0"/>
          </a:p>
        </p:txBody>
      </p:sp>
      <p:sp>
        <p:nvSpPr>
          <p:cNvPr id="23" name="Овал 22">
            <a:hlinkClick r:id="" action="ppaction://hlinkshowjump?jump=nextslide"/>
          </p:cNvPr>
          <p:cNvSpPr/>
          <p:nvPr/>
        </p:nvSpPr>
        <p:spPr>
          <a:xfrm>
            <a:off x="7709629" y="6362700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 23">
            <a:hlinkClick r:id="" action="ppaction://hlinkshowjump?jump=previousslide"/>
          </p:cNvPr>
          <p:cNvSpPr/>
          <p:nvPr/>
        </p:nvSpPr>
        <p:spPr>
          <a:xfrm>
            <a:off x="4156545" y="6365875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5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45" y="6465888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29" y="6462713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4616920" y="6365875"/>
            <a:ext cx="29911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/>
              <a:t>Как делать перефраз текста?</a:t>
            </a:r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2597921" y="5196796"/>
            <a:ext cx="686227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1 Пример распознавания системой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921" y="1680253"/>
            <a:ext cx="6862273" cy="351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293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1664950" y="0"/>
            <a:ext cx="527050" cy="6872288"/>
          </a:xfrm>
          <a:prstGeom prst="rect">
            <a:avLst/>
          </a:prstGeom>
          <a:solidFill>
            <a:srgbClr val="007033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512550" y="0"/>
            <a:ext cx="527050" cy="68722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475471" y="2793350"/>
            <a:ext cx="7241059" cy="12713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Использование программы QueHandler для конвертации вопросов.</a:t>
            </a:r>
          </a:p>
        </p:txBody>
      </p:sp>
      <p:sp>
        <p:nvSpPr>
          <p:cNvPr id="27" name="Стрелка вправо 26">
            <a:hlinkClick r:id="" action="ppaction://hlinkshowjump?jump=previousslide"/>
          </p:cNvPr>
          <p:cNvSpPr/>
          <p:nvPr/>
        </p:nvSpPr>
        <p:spPr>
          <a:xfrm flipH="1">
            <a:off x="374650" y="3316288"/>
            <a:ext cx="361950" cy="2254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7950" y="6745288"/>
            <a:ext cx="1638300" cy="1079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5053013"/>
            <a:ext cx="107950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Овал 34">
            <a:hlinkClick r:id="" action="ppaction://hlinkshowjump?jump=previousslide"/>
          </p:cNvPr>
          <p:cNvSpPr/>
          <p:nvPr/>
        </p:nvSpPr>
        <p:spPr>
          <a:xfrm>
            <a:off x="150812" y="3431746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6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3531759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Овал 38">
            <a:hlinkClick r:id="" action="ppaction://hlinkshowjump?jump=nextslide"/>
          </p:cNvPr>
          <p:cNvSpPr/>
          <p:nvPr/>
        </p:nvSpPr>
        <p:spPr>
          <a:xfrm>
            <a:off x="10925003" y="3325383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0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603" y="3425396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Равнобедренный треугольник 40"/>
          <p:cNvSpPr/>
          <p:nvPr/>
        </p:nvSpPr>
        <p:spPr>
          <a:xfrm flipH="1" flipV="1">
            <a:off x="493" y="-1032"/>
            <a:ext cx="7343775" cy="581027"/>
          </a:xfrm>
          <a:prstGeom prst="triangle">
            <a:avLst>
              <a:gd name="adj" fmla="val 100000"/>
            </a:avLst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Равнобедренный треугольник 41"/>
          <p:cNvSpPr/>
          <p:nvPr/>
        </p:nvSpPr>
        <p:spPr>
          <a:xfrm flipH="1" flipV="1">
            <a:off x="0" y="2746"/>
            <a:ext cx="7343775" cy="360363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874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55370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50725" y="0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39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82625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577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11622286" y="6370638"/>
            <a:ext cx="418704" cy="36933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1</a:t>
            </a:r>
            <a:r>
              <a:rPr lang="ru-RU" altLang="ru-RU" sz="1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153" name="Объект 2"/>
          <p:cNvSpPr txBox="1">
            <a:spLocks/>
          </p:cNvSpPr>
          <p:nvPr/>
        </p:nvSpPr>
        <p:spPr bwMode="auto">
          <a:xfrm>
            <a:off x="700755" y="573220"/>
            <a:ext cx="10921531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altLang="ru-RU" sz="1700" dirty="0"/>
              <a:t>В случае</a:t>
            </a:r>
            <a:r>
              <a:rPr lang="en-US" altLang="ru-RU" sz="1700" dirty="0"/>
              <a:t>,</a:t>
            </a:r>
            <a:r>
              <a:rPr lang="ru-RU" altLang="ru-RU" sz="1700" dirty="0"/>
              <a:t> если Вы не хотите тратить время на составление правильного промпта для </a:t>
            </a:r>
            <a:r>
              <a:rPr lang="en-US" altLang="ru-RU" sz="1700" b="1" dirty="0">
                <a:solidFill>
                  <a:srgbClr val="7030A0"/>
                </a:solidFill>
              </a:rPr>
              <a:t>ChatGPT</a:t>
            </a:r>
            <a:r>
              <a:rPr lang="en-US" altLang="ru-RU" sz="1700" dirty="0"/>
              <a:t>, </a:t>
            </a:r>
            <a:r>
              <a:rPr lang="ru-RU" altLang="ru-RU" sz="1700" dirty="0"/>
              <a:t>Вы можете воспользоваться уже готовым решением</a:t>
            </a:r>
            <a:r>
              <a:rPr lang="en-US" altLang="ru-RU" sz="1700" dirty="0"/>
              <a:t> </a:t>
            </a:r>
            <a:r>
              <a:rPr lang="ru-RU" altLang="ru-RU" sz="1700" dirty="0"/>
              <a:t>под названием </a:t>
            </a:r>
            <a:r>
              <a:rPr lang="en-US" altLang="ru-RU" sz="1700" b="1" dirty="0">
                <a:solidFill>
                  <a:srgbClr val="FF0000"/>
                </a:solidFill>
              </a:rPr>
              <a:t>QueHandler</a:t>
            </a:r>
            <a:r>
              <a:rPr lang="en-US" altLang="ru-RU" sz="1700" dirty="0"/>
              <a:t>,</a:t>
            </a:r>
            <a:r>
              <a:rPr lang="ru-RU" altLang="ru-RU" sz="1700" dirty="0"/>
              <a:t> который поможет Вам быстро сконвертировать большое количество вопросов в формат </a:t>
            </a:r>
            <a:r>
              <a:rPr lang="en-US" altLang="ru-RU" sz="1700" b="1" dirty="0">
                <a:solidFill>
                  <a:schemeClr val="accent2"/>
                </a:solidFill>
              </a:rPr>
              <a:t>GIFT</a:t>
            </a:r>
            <a:r>
              <a:rPr lang="en-US" altLang="ru-RU" sz="1700" dirty="0"/>
              <a:t>.</a:t>
            </a:r>
            <a:r>
              <a:rPr lang="ru-RU" altLang="ru-RU" sz="1700" dirty="0"/>
              <a:t> Подробная инструкция находится по адресу</a:t>
            </a:r>
            <a:r>
              <a:rPr lang="en-US" altLang="ru-RU" sz="1700" dirty="0"/>
              <a:t>: </a:t>
            </a:r>
            <a:r>
              <a:rPr lang="en-US" altLang="ru-RU" sz="1700" dirty="0">
                <a:hlinkClick r:id="rId2"/>
              </a:rPr>
              <a:t>https://moodle.kafu.edu.kz/c_analytics/quehandler/</a:t>
            </a:r>
            <a:r>
              <a:rPr lang="ru-RU" altLang="ru-RU" sz="1700" dirty="0">
                <a:hlinkClick r:id="rId2"/>
              </a:rPr>
              <a:t>Инструкция%20по%20преобразованию%20вопросов%20в%20формат%20</a:t>
            </a:r>
            <a:r>
              <a:rPr lang="en-US" altLang="ru-RU" sz="1700" dirty="0">
                <a:hlinkClick r:id="rId2"/>
              </a:rPr>
              <a:t>GIFT.pdf</a:t>
            </a:r>
            <a:endParaRPr lang="en-US" altLang="ru-RU" sz="1700" dirty="0"/>
          </a:p>
        </p:txBody>
      </p:sp>
      <p:sp>
        <p:nvSpPr>
          <p:cNvPr id="23" name="Овал 22">
            <a:hlinkClick r:id="" action="ppaction://hlinkshowjump?jump=nextslide"/>
          </p:cNvPr>
          <p:cNvSpPr/>
          <p:nvPr/>
        </p:nvSpPr>
        <p:spPr>
          <a:xfrm>
            <a:off x="9596091" y="6362700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 23">
            <a:hlinkClick r:id="" action="ppaction://hlinkshowjump?jump=previousslide"/>
          </p:cNvPr>
          <p:cNvSpPr/>
          <p:nvPr/>
        </p:nvSpPr>
        <p:spPr>
          <a:xfrm>
            <a:off x="2797303" y="6365875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5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03" y="6465888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691" y="6462713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3156078" y="6365875"/>
            <a:ext cx="64400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/>
              <a:t>Использование программы QueHandler для конвертации вопросов.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462" y="2269714"/>
            <a:ext cx="3502111" cy="35527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2430463" y="5838414"/>
            <a:ext cx="350211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1 Окно программы с вопросами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705" y="2269713"/>
            <a:ext cx="3502800" cy="35527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6503943" y="5862955"/>
            <a:ext cx="35028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2 Результат конвертации</a:t>
            </a:r>
          </a:p>
        </p:txBody>
      </p:sp>
    </p:spTree>
    <p:extLst>
      <p:ext uri="{BB962C8B-B14F-4D97-AF65-F5344CB8AC3E}">
        <p14:creationId xmlns:p14="http://schemas.microsoft.com/office/powerpoint/2010/main" val="22654309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1664950" y="0"/>
            <a:ext cx="527050" cy="6872288"/>
          </a:xfrm>
          <a:prstGeom prst="rect">
            <a:avLst/>
          </a:prstGeom>
          <a:solidFill>
            <a:srgbClr val="007033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512550" y="0"/>
            <a:ext cx="527050" cy="68722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475471" y="3023648"/>
            <a:ext cx="7241059" cy="81070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Как выставить оценки в систему </a:t>
            </a:r>
            <a:r>
              <a:rPr lang="en-US" sz="2800" dirty="0"/>
              <a:t>Platonus?</a:t>
            </a:r>
            <a:endParaRPr lang="ru-RU" sz="2800" dirty="0"/>
          </a:p>
        </p:txBody>
      </p:sp>
      <p:sp>
        <p:nvSpPr>
          <p:cNvPr id="27" name="Стрелка вправо 26">
            <a:hlinkClick r:id="" action="ppaction://hlinkshowjump?jump=previousslide"/>
          </p:cNvPr>
          <p:cNvSpPr/>
          <p:nvPr/>
        </p:nvSpPr>
        <p:spPr>
          <a:xfrm flipH="1">
            <a:off x="374650" y="3316288"/>
            <a:ext cx="361950" cy="2254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7950" y="6745288"/>
            <a:ext cx="1638300" cy="1079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5053013"/>
            <a:ext cx="107950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Овал 34">
            <a:hlinkClick r:id="" action="ppaction://hlinkshowjump?jump=previousslide"/>
          </p:cNvPr>
          <p:cNvSpPr/>
          <p:nvPr/>
        </p:nvSpPr>
        <p:spPr>
          <a:xfrm>
            <a:off x="150812" y="3431746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6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3531759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Овал 38">
            <a:hlinkClick r:id="" action="ppaction://hlinkshowjump?jump=nextslide"/>
          </p:cNvPr>
          <p:cNvSpPr/>
          <p:nvPr/>
        </p:nvSpPr>
        <p:spPr>
          <a:xfrm>
            <a:off x="10925003" y="3325383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0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603" y="3425396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Равнобедренный треугольник 40"/>
          <p:cNvSpPr/>
          <p:nvPr/>
        </p:nvSpPr>
        <p:spPr>
          <a:xfrm flipH="1" flipV="1">
            <a:off x="493" y="-1032"/>
            <a:ext cx="7343775" cy="581027"/>
          </a:xfrm>
          <a:prstGeom prst="triangle">
            <a:avLst>
              <a:gd name="adj" fmla="val 100000"/>
            </a:avLst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Равнобедренный треугольник 41"/>
          <p:cNvSpPr/>
          <p:nvPr/>
        </p:nvSpPr>
        <p:spPr>
          <a:xfrm flipH="1" flipV="1">
            <a:off x="0" y="2746"/>
            <a:ext cx="7343775" cy="360363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874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55370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50725" y="0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39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82625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577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11622286" y="6370638"/>
            <a:ext cx="418704" cy="36933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1</a:t>
            </a:r>
            <a:r>
              <a:rPr lang="ru-RU" altLang="ru-RU" sz="1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153" name="Объект 2"/>
          <p:cNvSpPr txBox="1">
            <a:spLocks/>
          </p:cNvSpPr>
          <p:nvPr/>
        </p:nvSpPr>
        <p:spPr bwMode="auto">
          <a:xfrm>
            <a:off x="700755" y="573220"/>
            <a:ext cx="10921531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altLang="ru-RU" sz="1700" dirty="0"/>
              <a:t>Для того</a:t>
            </a:r>
            <a:r>
              <a:rPr lang="en-US" altLang="ru-RU" sz="1700" dirty="0"/>
              <a:t>,</a:t>
            </a:r>
            <a:r>
              <a:rPr lang="ru-RU" altLang="ru-RU" sz="1700" dirty="0"/>
              <a:t> чтобы </a:t>
            </a:r>
            <a:r>
              <a:rPr lang="ru-RU" altLang="ru-RU" sz="1700" b="1" dirty="0">
                <a:solidFill>
                  <a:srgbClr val="00B050"/>
                </a:solidFill>
              </a:rPr>
              <a:t>выставить оценки</a:t>
            </a:r>
            <a:r>
              <a:rPr lang="en-US" altLang="ru-RU" sz="1700" b="1" dirty="0">
                <a:solidFill>
                  <a:srgbClr val="00B050"/>
                </a:solidFill>
              </a:rPr>
              <a:t> </a:t>
            </a:r>
            <a:r>
              <a:rPr lang="en-US" altLang="ru-RU" sz="1700" dirty="0"/>
              <a:t>(</a:t>
            </a:r>
            <a:r>
              <a:rPr lang="ru-RU" altLang="ru-RU" sz="1700" b="1" dirty="0">
                <a:solidFill>
                  <a:srgbClr val="00B050"/>
                </a:solidFill>
              </a:rPr>
              <a:t>рейтинги</a:t>
            </a:r>
            <a:r>
              <a:rPr lang="en-US" altLang="ru-RU" sz="1700" dirty="0"/>
              <a:t>)</a:t>
            </a:r>
            <a:r>
              <a:rPr lang="ru-RU" altLang="ru-RU" sz="1700" dirty="0"/>
              <a:t> студента в журнал </a:t>
            </a:r>
            <a:r>
              <a:rPr lang="en-US" altLang="ru-RU" sz="1700" b="1" dirty="0">
                <a:solidFill>
                  <a:srgbClr val="FF0000"/>
                </a:solidFill>
              </a:rPr>
              <a:t>Platonus</a:t>
            </a:r>
            <a:r>
              <a:rPr lang="en-US" altLang="ru-RU" sz="1700" dirty="0"/>
              <a:t>, </a:t>
            </a:r>
            <a:r>
              <a:rPr lang="ru-RU" altLang="ru-RU" sz="1700" dirty="0"/>
              <a:t>Вам необходимо будет выполнить следующие шаги</a:t>
            </a:r>
            <a:r>
              <a:rPr lang="en-US" altLang="ru-RU" sz="1700" dirty="0"/>
              <a:t> (1):</a:t>
            </a:r>
          </a:p>
        </p:txBody>
      </p:sp>
      <p:sp>
        <p:nvSpPr>
          <p:cNvPr id="23" name="Овал 22">
            <a:hlinkClick r:id="" action="ppaction://hlinkshowjump?jump=nextslide"/>
          </p:cNvPr>
          <p:cNvSpPr/>
          <p:nvPr/>
        </p:nvSpPr>
        <p:spPr>
          <a:xfrm>
            <a:off x="8591071" y="6362700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 23">
            <a:hlinkClick r:id="" action="ppaction://hlinkshowjump?jump=previousslide"/>
          </p:cNvPr>
          <p:cNvSpPr/>
          <p:nvPr/>
        </p:nvSpPr>
        <p:spPr>
          <a:xfrm>
            <a:off x="3843512" y="6365875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5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12" y="6465888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71" y="6462713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4303887" y="6365875"/>
            <a:ext cx="41855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/>
              <a:t>Как выставить оценки в систему Platonus?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247" y="1243915"/>
            <a:ext cx="3203735" cy="41556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2104247" y="5399524"/>
            <a:ext cx="3203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1 Перейти во вкладку </a:t>
            </a:r>
            <a:r>
              <a:rPr lang="en-US" altLang="ru-RU" sz="1400" dirty="0"/>
              <a:t>“</a:t>
            </a:r>
            <a:r>
              <a:rPr lang="ru-RU" altLang="ru-RU" sz="1400" dirty="0"/>
              <a:t>Оценки</a:t>
            </a:r>
            <a:r>
              <a:rPr lang="en-US" altLang="ru-RU" sz="1400" dirty="0"/>
              <a:t>”</a:t>
            </a:r>
            <a:endParaRPr lang="ru-RU" altLang="ru-RU" sz="1400" dirty="0"/>
          </a:p>
        </p:txBody>
      </p:sp>
      <p:sp>
        <p:nvSpPr>
          <p:cNvPr id="29" name="Овал 28"/>
          <p:cNvSpPr/>
          <p:nvPr/>
        </p:nvSpPr>
        <p:spPr>
          <a:xfrm>
            <a:off x="1643063" y="3142331"/>
            <a:ext cx="360363" cy="3587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699" y="1243915"/>
            <a:ext cx="4084763" cy="41556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0" name="Овал 29"/>
          <p:cNvSpPr/>
          <p:nvPr/>
        </p:nvSpPr>
        <p:spPr>
          <a:xfrm>
            <a:off x="5521897" y="3142331"/>
            <a:ext cx="360363" cy="3587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ru-RU" dirty="0"/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5962699" y="5399524"/>
            <a:ext cx="4084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</a:t>
            </a:r>
            <a:r>
              <a:rPr lang="en-US" altLang="ru-RU" sz="1400" dirty="0"/>
              <a:t>2</a:t>
            </a:r>
            <a:r>
              <a:rPr lang="ru-RU" altLang="ru-RU" sz="1400" dirty="0"/>
              <a:t> Найти и нажать на необходимого студента</a:t>
            </a:r>
          </a:p>
        </p:txBody>
      </p:sp>
      <p:sp>
        <p:nvSpPr>
          <p:cNvPr id="34" name="Прямоугольник 33">
            <a:hlinkClick r:id="" action="ppaction://hlinkshowjump?jump=nextslide"/>
          </p:cNvPr>
          <p:cNvSpPr/>
          <p:nvPr/>
        </p:nvSpPr>
        <p:spPr>
          <a:xfrm>
            <a:off x="11334750" y="2979738"/>
            <a:ext cx="658813" cy="89693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Стрелка вправо 34">
            <a:hlinkClick r:id="" action="ppaction://hlinkshowjump?jump=nextslide"/>
          </p:cNvPr>
          <p:cNvSpPr/>
          <p:nvPr/>
        </p:nvSpPr>
        <p:spPr>
          <a:xfrm>
            <a:off x="11483975" y="3316288"/>
            <a:ext cx="361950" cy="2254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97067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55370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50725" y="0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39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82625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577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11622286" y="6370638"/>
            <a:ext cx="418704" cy="36933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1</a:t>
            </a:r>
            <a:r>
              <a:rPr lang="ru-RU" altLang="ru-RU" sz="1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153" name="Объект 2"/>
          <p:cNvSpPr txBox="1">
            <a:spLocks/>
          </p:cNvSpPr>
          <p:nvPr/>
        </p:nvSpPr>
        <p:spPr bwMode="auto">
          <a:xfrm>
            <a:off x="700755" y="573220"/>
            <a:ext cx="10921531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altLang="ru-RU" sz="1700" dirty="0"/>
              <a:t>Для того</a:t>
            </a:r>
            <a:r>
              <a:rPr lang="en-US" altLang="ru-RU" sz="1700" dirty="0"/>
              <a:t>,</a:t>
            </a:r>
            <a:r>
              <a:rPr lang="ru-RU" altLang="ru-RU" sz="1700" dirty="0"/>
              <a:t> чтобы </a:t>
            </a:r>
            <a:r>
              <a:rPr lang="ru-RU" altLang="ru-RU" sz="1700" b="1" dirty="0">
                <a:solidFill>
                  <a:srgbClr val="00B050"/>
                </a:solidFill>
              </a:rPr>
              <a:t>выставить оценки</a:t>
            </a:r>
            <a:r>
              <a:rPr lang="en-US" altLang="ru-RU" sz="1700" b="1" dirty="0">
                <a:solidFill>
                  <a:srgbClr val="00B050"/>
                </a:solidFill>
              </a:rPr>
              <a:t> </a:t>
            </a:r>
            <a:r>
              <a:rPr lang="en-US" altLang="ru-RU" sz="1700" dirty="0"/>
              <a:t>(</a:t>
            </a:r>
            <a:r>
              <a:rPr lang="ru-RU" altLang="ru-RU" sz="1700" b="1" dirty="0">
                <a:solidFill>
                  <a:srgbClr val="00B050"/>
                </a:solidFill>
              </a:rPr>
              <a:t>рейтинги</a:t>
            </a:r>
            <a:r>
              <a:rPr lang="en-US" altLang="ru-RU" sz="1700" dirty="0"/>
              <a:t>)</a:t>
            </a:r>
            <a:r>
              <a:rPr lang="ru-RU" altLang="ru-RU" sz="1700" dirty="0"/>
              <a:t> студента в журнал </a:t>
            </a:r>
            <a:r>
              <a:rPr lang="en-US" altLang="ru-RU" sz="1700" b="1" dirty="0">
                <a:solidFill>
                  <a:srgbClr val="FF0000"/>
                </a:solidFill>
              </a:rPr>
              <a:t>Platonus</a:t>
            </a:r>
            <a:r>
              <a:rPr lang="en-US" altLang="ru-RU" sz="1700" dirty="0"/>
              <a:t>, </a:t>
            </a:r>
            <a:r>
              <a:rPr lang="ru-RU" altLang="ru-RU" sz="1700" dirty="0"/>
              <a:t>Вам необходимо будет выполнить следующие шаги</a:t>
            </a:r>
            <a:r>
              <a:rPr lang="en-US" altLang="ru-RU" sz="1700" dirty="0"/>
              <a:t> (2):</a:t>
            </a:r>
          </a:p>
        </p:txBody>
      </p:sp>
      <p:sp>
        <p:nvSpPr>
          <p:cNvPr id="23" name="Овал 22">
            <a:hlinkClick r:id="" action="ppaction://hlinkshowjump?jump=nextslide"/>
          </p:cNvPr>
          <p:cNvSpPr/>
          <p:nvPr/>
        </p:nvSpPr>
        <p:spPr>
          <a:xfrm>
            <a:off x="8591071" y="6362700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 23">
            <a:hlinkClick r:id="" action="ppaction://hlinkshowjump?jump=previousslide"/>
          </p:cNvPr>
          <p:cNvSpPr/>
          <p:nvPr/>
        </p:nvSpPr>
        <p:spPr>
          <a:xfrm>
            <a:off x="3843512" y="6365875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5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12" y="6465888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71" y="6462713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4303887" y="6365875"/>
            <a:ext cx="41855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/>
              <a:t>Как выставить оценки в систему Platonus?</a:t>
            </a:r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1959167" y="4863297"/>
            <a:ext cx="38898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</a:t>
            </a:r>
            <a:r>
              <a:rPr lang="en-US" altLang="ru-RU" sz="1400" dirty="0"/>
              <a:t>3</a:t>
            </a:r>
            <a:r>
              <a:rPr lang="ru-RU" altLang="ru-RU" sz="1400" dirty="0"/>
              <a:t> В его профиле найти и скопировать шифр группы</a:t>
            </a:r>
          </a:p>
        </p:txBody>
      </p:sp>
      <p:sp>
        <p:nvSpPr>
          <p:cNvPr id="29" name="Овал 28"/>
          <p:cNvSpPr/>
          <p:nvPr/>
        </p:nvSpPr>
        <p:spPr>
          <a:xfrm>
            <a:off x="1497984" y="3300899"/>
            <a:ext cx="360363" cy="3587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ru-RU" dirty="0"/>
          </a:p>
        </p:txBody>
      </p:sp>
      <p:sp>
        <p:nvSpPr>
          <p:cNvPr id="35" name="Стрелка вправо 34">
            <a:hlinkClick r:id="" action="ppaction://hlinkshowjump?jump=nextslide"/>
          </p:cNvPr>
          <p:cNvSpPr/>
          <p:nvPr/>
        </p:nvSpPr>
        <p:spPr>
          <a:xfrm>
            <a:off x="11483975" y="3316288"/>
            <a:ext cx="361950" cy="2254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167" y="1400664"/>
            <a:ext cx="3889877" cy="34528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761" y="1400664"/>
            <a:ext cx="3666577" cy="15849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6503761" y="2979618"/>
            <a:ext cx="3666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</a:t>
            </a:r>
            <a:r>
              <a:rPr lang="en-US" altLang="ru-RU" sz="1400" dirty="0"/>
              <a:t>4</a:t>
            </a:r>
            <a:r>
              <a:rPr lang="ru-RU" altLang="ru-RU" sz="1400" dirty="0"/>
              <a:t> Перейти в </a:t>
            </a:r>
            <a:r>
              <a:rPr lang="en-US" altLang="ru-RU" sz="1400" dirty="0"/>
              <a:t>Platonus </a:t>
            </a:r>
            <a:r>
              <a:rPr lang="ru-RU" altLang="ru-RU" sz="1400" dirty="0"/>
              <a:t>и выбрать </a:t>
            </a:r>
            <a:r>
              <a:rPr lang="en-US" altLang="ru-RU" sz="1400" dirty="0"/>
              <a:t>“</a:t>
            </a:r>
            <a:r>
              <a:rPr lang="ru-RU" altLang="ru-RU" sz="1400" dirty="0"/>
              <a:t>Карта сайта</a:t>
            </a:r>
            <a:r>
              <a:rPr lang="en-US" altLang="ru-RU" sz="1400" dirty="0"/>
              <a:t>”</a:t>
            </a:r>
            <a:endParaRPr lang="ru-RU" altLang="ru-RU" sz="1400" dirty="0"/>
          </a:p>
        </p:txBody>
      </p:sp>
      <p:sp>
        <p:nvSpPr>
          <p:cNvPr id="32" name="Овал 31"/>
          <p:cNvSpPr/>
          <p:nvPr/>
        </p:nvSpPr>
        <p:spPr>
          <a:xfrm>
            <a:off x="6037411" y="1964225"/>
            <a:ext cx="360363" cy="3587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761" y="3662184"/>
            <a:ext cx="2453543" cy="14196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6503761" y="5118398"/>
            <a:ext cx="24535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</a:t>
            </a:r>
            <a:r>
              <a:rPr lang="en-US" altLang="ru-RU" sz="1400" dirty="0"/>
              <a:t>5</a:t>
            </a:r>
            <a:r>
              <a:rPr lang="ru-RU" altLang="ru-RU" sz="1400" dirty="0"/>
              <a:t> Найти категорию </a:t>
            </a:r>
            <a:r>
              <a:rPr lang="en-US" altLang="ru-RU" sz="1400" dirty="0"/>
              <a:t>“</a:t>
            </a:r>
            <a:r>
              <a:rPr lang="ru-RU" altLang="ru-RU" sz="1400" dirty="0"/>
              <a:t>Учебный процесс</a:t>
            </a:r>
            <a:r>
              <a:rPr lang="en-US" altLang="ru-RU" sz="1400" dirty="0"/>
              <a:t>” </a:t>
            </a:r>
            <a:r>
              <a:rPr lang="ru-RU" altLang="ru-RU" sz="1400" dirty="0"/>
              <a:t>и выбрать </a:t>
            </a:r>
            <a:r>
              <a:rPr lang="en-US" altLang="ru-RU" sz="1400" dirty="0"/>
              <a:t>“</a:t>
            </a:r>
            <a:r>
              <a:rPr lang="ru-RU" altLang="ru-RU" sz="1400" dirty="0"/>
              <a:t>Журнал оценок</a:t>
            </a:r>
            <a:r>
              <a:rPr lang="en-US" altLang="ru-RU" sz="1400" dirty="0"/>
              <a:t>”</a:t>
            </a:r>
            <a:endParaRPr lang="ru-RU" altLang="ru-RU" sz="1400" dirty="0"/>
          </a:p>
        </p:txBody>
      </p:sp>
      <p:sp>
        <p:nvSpPr>
          <p:cNvPr id="36" name="Овал 35"/>
          <p:cNvSpPr/>
          <p:nvPr/>
        </p:nvSpPr>
        <p:spPr>
          <a:xfrm>
            <a:off x="5996221" y="4173297"/>
            <a:ext cx="360363" cy="3587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ru-RU" dirty="0"/>
          </a:p>
        </p:txBody>
      </p:sp>
      <p:sp>
        <p:nvSpPr>
          <p:cNvPr id="43" name="Прямоугольник 42">
            <a:hlinkClick r:id="" action="ppaction://hlinkshowjump?jump=nextslide"/>
          </p:cNvPr>
          <p:cNvSpPr/>
          <p:nvPr/>
        </p:nvSpPr>
        <p:spPr>
          <a:xfrm>
            <a:off x="11337893" y="2985619"/>
            <a:ext cx="658813" cy="89693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трелка вправо 43">
            <a:hlinkClick r:id="" action="ppaction://hlinkshowjump?jump=nextslide"/>
          </p:cNvPr>
          <p:cNvSpPr/>
          <p:nvPr/>
        </p:nvSpPr>
        <p:spPr>
          <a:xfrm>
            <a:off x="11487118" y="3322169"/>
            <a:ext cx="361950" cy="2254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0096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4563" y="236378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48456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5100" y="173038"/>
            <a:ext cx="1644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3200" b="1" dirty="0">
                <a:solidFill>
                  <a:schemeClr val="bg1"/>
                </a:solidFill>
              </a:rPr>
              <a:t>ChatGPT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5100" y="757238"/>
            <a:ext cx="3319463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</a:rPr>
              <a:t>Содержание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презентации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Что такое </a:t>
            </a:r>
            <a:r>
              <a:rPr lang="en-US" sz="1600" dirty="0">
                <a:solidFill>
                  <a:schemeClr val="bg1"/>
                </a:solidFill>
              </a:rPr>
              <a:t>ChatGPT?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Как начать использовать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ChatGPT </a:t>
            </a:r>
            <a:r>
              <a:rPr lang="ru-RU" sz="1600" dirty="0">
                <a:solidFill>
                  <a:schemeClr val="bg1"/>
                </a:solidFill>
              </a:rPr>
              <a:t>в своей работе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Как составлять вопросы в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формате </a:t>
            </a:r>
            <a:r>
              <a:rPr lang="en-US" sz="1600" dirty="0">
                <a:solidFill>
                  <a:schemeClr val="bg1"/>
                </a:solidFill>
              </a:rPr>
              <a:t>GIFT</a:t>
            </a:r>
            <a:r>
              <a:rPr lang="ru-RU" sz="1600" dirty="0">
                <a:solidFill>
                  <a:schemeClr val="bg1"/>
                </a:solidFill>
              </a:rPr>
              <a:t> с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использованием </a:t>
            </a:r>
            <a:r>
              <a:rPr lang="en-US" sz="1600" dirty="0">
                <a:solidFill>
                  <a:schemeClr val="bg1"/>
                </a:solidFill>
              </a:rPr>
              <a:t>ChatGPT?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Как делать перефраз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текста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Использование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программы </a:t>
            </a:r>
            <a:r>
              <a:rPr lang="en-US" sz="1600" dirty="0">
                <a:solidFill>
                  <a:schemeClr val="bg1"/>
                </a:solidFill>
              </a:rPr>
              <a:t>QueHandler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для конвертации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вопросов</a:t>
            </a:r>
            <a:r>
              <a:rPr lang="en-US" sz="1600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Как выставить оценки в систему Platonus?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7650" y="6253163"/>
            <a:ext cx="29702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2857500" y="6400800"/>
            <a:ext cx="360363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7" name="Овал 76">
            <a:hlinkClick r:id="" action="ppaction://hlinkshowjump?jump=previousslide"/>
          </p:cNvPr>
          <p:cNvSpPr/>
          <p:nvPr/>
        </p:nvSpPr>
        <p:spPr>
          <a:xfrm>
            <a:off x="247650" y="6400800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082" name="Рисунок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6500813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Рисунок 7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6500813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Box 80"/>
          <p:cNvSpPr txBox="1">
            <a:spLocks noChangeArrowheads="1"/>
          </p:cNvSpPr>
          <p:nvPr/>
        </p:nvSpPr>
        <p:spPr bwMode="auto">
          <a:xfrm>
            <a:off x="709613" y="6400800"/>
            <a:ext cx="2044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chemeClr val="bg1"/>
                </a:solidFill>
              </a:rPr>
              <a:t>Содержание</a:t>
            </a: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9102725" y="1671808"/>
            <a:ext cx="2519363" cy="27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Что такое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ChatGPT?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Рисунок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7150" y="217658"/>
            <a:ext cx="2519363" cy="14160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9" name="TextBox 88">
            <a:hlinkClick r:id="rId5" action="ppaction://hlinksldjump"/>
          </p:cNvPr>
          <p:cNvSpPr txBox="1"/>
          <p:nvPr/>
        </p:nvSpPr>
        <p:spPr>
          <a:xfrm>
            <a:off x="3867150" y="1671808"/>
            <a:ext cx="251936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Начало</a:t>
            </a:r>
          </a:p>
        </p:txBody>
      </p:sp>
      <p:sp>
        <p:nvSpPr>
          <p:cNvPr id="93" name="TextBox 92">
            <a:hlinkClick r:id="rId7" action="ppaction://hlinksldjump"/>
          </p:cNvPr>
          <p:cNvSpPr txBox="1"/>
          <p:nvPr/>
        </p:nvSpPr>
        <p:spPr>
          <a:xfrm>
            <a:off x="6484938" y="1633708"/>
            <a:ext cx="25193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Содержание</a:t>
            </a:r>
          </a:p>
        </p:txBody>
      </p:sp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2725" y="216783"/>
            <a:ext cx="2520000" cy="14169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Рисунок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6513" y="2043887"/>
            <a:ext cx="2520000" cy="14169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1" name="TextBox 20">
            <a:hlinkClick r:id="rId9" action="ppaction://hlinksldjump"/>
          </p:cNvPr>
          <p:cNvSpPr txBox="1"/>
          <p:nvPr/>
        </p:nvSpPr>
        <p:spPr>
          <a:xfrm>
            <a:off x="3866513" y="3480308"/>
            <a:ext cx="2520000" cy="27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Как использовать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ChatGPT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Рисунок 2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84300" y="2043887"/>
            <a:ext cx="2520000" cy="14169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4" name="TextBox 23">
            <a:hlinkClick r:id="rId11" action="ppaction://hlinksldjump"/>
          </p:cNvPr>
          <p:cNvSpPr txBox="1"/>
          <p:nvPr/>
        </p:nvSpPr>
        <p:spPr>
          <a:xfrm>
            <a:off x="6484300" y="3484775"/>
            <a:ext cx="2520000" cy="27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Указание промпта</a:t>
            </a:r>
          </a:p>
        </p:txBody>
      </p:sp>
      <p:pic>
        <p:nvPicPr>
          <p:cNvPr id="12" name="Рисунок 1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02406" y="2043887"/>
            <a:ext cx="2520000" cy="14169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6" name="TextBox 25">
            <a:hlinkClick r:id="rId13" action="ppaction://hlinksldjump"/>
          </p:cNvPr>
          <p:cNvSpPr txBox="1"/>
          <p:nvPr/>
        </p:nvSpPr>
        <p:spPr>
          <a:xfrm>
            <a:off x="9102086" y="3482324"/>
            <a:ext cx="2520000" cy="27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Регистрация в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ChatGPT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Рисунок 1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66513" y="3872805"/>
            <a:ext cx="2520000" cy="14169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8" name="TextBox 27">
            <a:hlinkClick r:id="rId15" action="ppaction://hlinksldjump"/>
          </p:cNvPr>
          <p:cNvSpPr txBox="1"/>
          <p:nvPr/>
        </p:nvSpPr>
        <p:spPr>
          <a:xfrm>
            <a:off x="3866513" y="5310540"/>
            <a:ext cx="2520000" cy="27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Как составлять вопросы в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GIFT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Рисунок 1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84300" y="3872804"/>
            <a:ext cx="2520000" cy="14169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0" name="TextBox 29">
            <a:hlinkClick r:id="rId17" action="ppaction://hlinksldjump"/>
          </p:cNvPr>
          <p:cNvSpPr txBox="1"/>
          <p:nvPr/>
        </p:nvSpPr>
        <p:spPr>
          <a:xfrm>
            <a:off x="6484300" y="5313692"/>
            <a:ext cx="2520000" cy="27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Пример формата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GIFT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02087" y="3872804"/>
            <a:ext cx="2520000" cy="14169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2" name="TextBox 31">
            <a:hlinkClick r:id="rId19" action="ppaction://hlinksldjump"/>
          </p:cNvPr>
          <p:cNvSpPr txBox="1"/>
          <p:nvPr/>
        </p:nvSpPr>
        <p:spPr>
          <a:xfrm>
            <a:off x="9102086" y="5315228"/>
            <a:ext cx="2520000" cy="27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Как делать перефраз текста</a:t>
            </a:r>
          </a:p>
        </p:txBody>
      </p:sp>
      <p:pic>
        <p:nvPicPr>
          <p:cNvPr id="17" name="Рисунок 16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66513" y="5684366"/>
            <a:ext cx="2520000" cy="7931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5" name="TextBox 34">
            <a:hlinkClick r:id="rId21" action="ppaction://hlinksldjump"/>
          </p:cNvPr>
          <p:cNvSpPr txBox="1"/>
          <p:nvPr/>
        </p:nvSpPr>
        <p:spPr>
          <a:xfrm>
            <a:off x="3866513" y="6471873"/>
            <a:ext cx="2520000" cy="27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Пример перефраза</a:t>
            </a:r>
          </a:p>
        </p:txBody>
      </p:sp>
      <p:pic>
        <p:nvPicPr>
          <p:cNvPr id="18" name="Рисунок 17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84300" y="5684366"/>
            <a:ext cx="2520000" cy="7931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7" name="TextBox 36">
            <a:hlinkClick r:id="rId23" action="ppaction://hlinksldjump"/>
          </p:cNvPr>
          <p:cNvSpPr txBox="1"/>
          <p:nvPr/>
        </p:nvSpPr>
        <p:spPr>
          <a:xfrm>
            <a:off x="6484300" y="6500813"/>
            <a:ext cx="2520000" cy="27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Программа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QueHandler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102087" y="5684366"/>
            <a:ext cx="2520000" cy="8079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9" name="TextBox 38">
            <a:hlinkClick r:id="rId25" action="ppaction://hlinksldjump"/>
          </p:cNvPr>
          <p:cNvSpPr txBox="1"/>
          <p:nvPr/>
        </p:nvSpPr>
        <p:spPr>
          <a:xfrm>
            <a:off x="9102086" y="6515894"/>
            <a:ext cx="2520001" cy="27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Использование программы</a:t>
            </a:r>
          </a:p>
        </p:txBody>
      </p:sp>
      <p:sp>
        <p:nvSpPr>
          <p:cNvPr id="78" name="TextBox 6"/>
          <p:cNvSpPr txBox="1">
            <a:spLocks noChangeArrowheads="1"/>
          </p:cNvSpPr>
          <p:nvPr/>
        </p:nvSpPr>
        <p:spPr bwMode="auto">
          <a:xfrm>
            <a:off x="11622088" y="6370638"/>
            <a:ext cx="419100" cy="36988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02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0553700" y="0"/>
            <a:ext cx="1638300" cy="1079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2084050" y="107950"/>
            <a:ext cx="107950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Рисунок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484300" y="214970"/>
            <a:ext cx="2520000" cy="14169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1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4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7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3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8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1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6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9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2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7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200"/>
                            </p:stCondLst>
                            <p:childTnLst>
                              <p:par>
                                <p:cTn id="1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13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18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21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3" grpId="0" uiExpand="1" build="allAtOnce"/>
      <p:bldP spid="10" grpId="0"/>
      <p:bldP spid="89" grpId="0"/>
      <p:bldP spid="93" grpId="0"/>
      <p:bldP spid="21" grpId="0"/>
      <p:bldP spid="24" grpId="0"/>
      <p:bldP spid="26" grpId="0"/>
      <p:bldP spid="28" grpId="0"/>
      <p:bldP spid="30" grpId="0"/>
      <p:bldP spid="32" grpId="0"/>
      <p:bldP spid="35" grpId="0"/>
      <p:bldP spid="37" grpId="0"/>
      <p:bldP spid="39" grpId="0"/>
      <p:bldP spid="78" grpId="0" animBg="1"/>
      <p:bldP spid="84" grpId="0" animBg="1"/>
      <p:bldP spid="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55370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50725" y="0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39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82625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577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11622285" y="6370638"/>
            <a:ext cx="418704" cy="36933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3" name="Овал 22">
            <a:hlinkClick r:id="" action="ppaction://hlinkshowjump?jump=nextslide"/>
          </p:cNvPr>
          <p:cNvSpPr/>
          <p:nvPr/>
        </p:nvSpPr>
        <p:spPr>
          <a:xfrm>
            <a:off x="8591071" y="6362700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 23">
            <a:hlinkClick r:id="" action="ppaction://hlinkshowjump?jump=previousslide"/>
          </p:cNvPr>
          <p:cNvSpPr/>
          <p:nvPr/>
        </p:nvSpPr>
        <p:spPr>
          <a:xfrm>
            <a:off x="3843512" y="6365875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5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12" y="6465888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71" y="6462713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4303887" y="6365875"/>
            <a:ext cx="41855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/>
              <a:t>Как выставить оценки в систему Platonus?</a:t>
            </a:r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1738404" y="2720492"/>
            <a:ext cx="93165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</a:t>
            </a:r>
            <a:r>
              <a:rPr lang="en-US" altLang="ru-RU" sz="1400" dirty="0"/>
              <a:t>6</a:t>
            </a:r>
            <a:r>
              <a:rPr lang="ru-RU" altLang="ru-RU" sz="1400" dirty="0"/>
              <a:t> Вставить скопированный шифр в указанное поле</a:t>
            </a:r>
            <a:r>
              <a:rPr lang="en-US" altLang="ru-RU" sz="1400" dirty="0"/>
              <a:t> </a:t>
            </a:r>
            <a:r>
              <a:rPr lang="ru-RU" altLang="ru-RU" sz="1400" dirty="0"/>
              <a:t>и выбрать его</a:t>
            </a:r>
          </a:p>
        </p:txBody>
      </p:sp>
      <p:sp>
        <p:nvSpPr>
          <p:cNvPr id="35" name="Стрелка вправо 34">
            <a:hlinkClick r:id="" action="ppaction://hlinkshowjump?jump=nextslide"/>
          </p:cNvPr>
          <p:cNvSpPr/>
          <p:nvPr/>
        </p:nvSpPr>
        <p:spPr>
          <a:xfrm>
            <a:off x="11483975" y="3316288"/>
            <a:ext cx="361950" cy="2254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трелка вправо 43">
            <a:hlinkClick r:id="" action="ppaction://hlinkshowjump?jump=nextslide"/>
          </p:cNvPr>
          <p:cNvSpPr/>
          <p:nvPr/>
        </p:nvSpPr>
        <p:spPr>
          <a:xfrm>
            <a:off x="11487118" y="3322169"/>
            <a:ext cx="361950" cy="2254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404" y="213217"/>
            <a:ext cx="9316550" cy="24939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5112" y="3128282"/>
            <a:ext cx="4314825" cy="25717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3843512" y="5790680"/>
            <a:ext cx="4416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7 В поле со статусом выбрать пункт </a:t>
            </a:r>
            <a:r>
              <a:rPr lang="en-US" altLang="ru-RU" sz="1400" dirty="0"/>
              <a:t>“</a:t>
            </a:r>
            <a:r>
              <a:rPr lang="ru-RU" altLang="ru-RU" sz="1400" dirty="0"/>
              <a:t>Лекции</a:t>
            </a:r>
            <a:r>
              <a:rPr lang="en-US" altLang="ru-RU" sz="1400" dirty="0"/>
              <a:t>”</a:t>
            </a:r>
            <a:endParaRPr lang="ru-RU" altLang="ru-RU" sz="1400" dirty="0"/>
          </a:p>
        </p:txBody>
      </p:sp>
      <p:sp>
        <p:nvSpPr>
          <p:cNvPr id="31" name="Овал 30"/>
          <p:cNvSpPr/>
          <p:nvPr/>
        </p:nvSpPr>
        <p:spPr>
          <a:xfrm>
            <a:off x="1277937" y="1280821"/>
            <a:ext cx="360363" cy="3587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3483149" y="4234769"/>
            <a:ext cx="360363" cy="3587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70690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55370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50725" y="0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39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82625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577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11622285" y="6370638"/>
            <a:ext cx="418704" cy="36933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23" name="Овал 22">
            <a:hlinkClick r:id="" action="ppaction://hlinkshowjump?jump=nextslide"/>
          </p:cNvPr>
          <p:cNvSpPr/>
          <p:nvPr/>
        </p:nvSpPr>
        <p:spPr>
          <a:xfrm>
            <a:off x="8591071" y="6362700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 23">
            <a:hlinkClick r:id="" action="ppaction://hlinkshowjump?jump=previousslide"/>
          </p:cNvPr>
          <p:cNvSpPr/>
          <p:nvPr/>
        </p:nvSpPr>
        <p:spPr>
          <a:xfrm>
            <a:off x="3843512" y="6365875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5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12" y="6465888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71" y="6462713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4303887" y="6365875"/>
            <a:ext cx="41855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/>
              <a:t>Как выставить оценки в систему Platonus?</a:t>
            </a:r>
          </a:p>
        </p:txBody>
      </p:sp>
      <p:sp>
        <p:nvSpPr>
          <p:cNvPr id="35" name="Стрелка вправо 34">
            <a:hlinkClick r:id="" action="ppaction://hlinkshowjump?jump=nextslide"/>
          </p:cNvPr>
          <p:cNvSpPr/>
          <p:nvPr/>
        </p:nvSpPr>
        <p:spPr>
          <a:xfrm>
            <a:off x="11483975" y="3316288"/>
            <a:ext cx="361950" cy="2254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трелка вправо 43">
            <a:hlinkClick r:id="" action="ppaction://hlinkshowjump?jump=nextslide"/>
          </p:cNvPr>
          <p:cNvSpPr/>
          <p:nvPr/>
        </p:nvSpPr>
        <p:spPr>
          <a:xfrm>
            <a:off x="11487118" y="3322169"/>
            <a:ext cx="361950" cy="2254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2307431" y="1604962"/>
            <a:ext cx="7581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</a:t>
            </a:r>
            <a:r>
              <a:rPr lang="en-US" altLang="ru-RU" sz="1400" dirty="0"/>
              <a:t>8</a:t>
            </a:r>
            <a:r>
              <a:rPr lang="ru-RU" altLang="ru-RU" sz="1400" dirty="0"/>
              <a:t> Выбрать необходимый учебный поток и открыть его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431" y="719137"/>
            <a:ext cx="7581900" cy="8858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869" y="2225675"/>
            <a:ext cx="6677025" cy="30099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2759867" y="5275361"/>
            <a:ext cx="6677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9 Нажать на кнопку </a:t>
            </a:r>
            <a:r>
              <a:rPr lang="en-US" altLang="ru-RU" sz="1400" dirty="0"/>
              <a:t>“</a:t>
            </a:r>
            <a:r>
              <a:rPr lang="ru-RU" altLang="ru-RU" sz="1400" dirty="0"/>
              <a:t>Итоговые оценки</a:t>
            </a:r>
            <a:r>
              <a:rPr lang="en-US" altLang="ru-RU" sz="1400" dirty="0"/>
              <a:t>”</a:t>
            </a:r>
            <a:endParaRPr lang="ru-RU" altLang="ru-RU" sz="1400" dirty="0"/>
          </a:p>
        </p:txBody>
      </p:sp>
      <p:sp>
        <p:nvSpPr>
          <p:cNvPr id="29" name="Овал 28"/>
          <p:cNvSpPr/>
          <p:nvPr/>
        </p:nvSpPr>
        <p:spPr>
          <a:xfrm>
            <a:off x="1797224" y="982661"/>
            <a:ext cx="360363" cy="3587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8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2307431" y="3551237"/>
            <a:ext cx="360363" cy="3587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0593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55370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50725" y="0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39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82625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577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11622285" y="6370638"/>
            <a:ext cx="418704" cy="36933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2</a:t>
            </a:r>
            <a:r>
              <a:rPr lang="ru-RU" altLang="ru-RU" sz="1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Овал 22">
            <a:hlinkClick r:id="" action="ppaction://hlinkshowjump?jump=nextslide"/>
          </p:cNvPr>
          <p:cNvSpPr/>
          <p:nvPr/>
        </p:nvSpPr>
        <p:spPr>
          <a:xfrm>
            <a:off x="8591071" y="6362700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 23">
            <a:hlinkClick r:id="" action="ppaction://hlinkshowjump?jump=previousslide"/>
          </p:cNvPr>
          <p:cNvSpPr/>
          <p:nvPr/>
        </p:nvSpPr>
        <p:spPr>
          <a:xfrm>
            <a:off x="3843512" y="6365875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5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12" y="6465888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71" y="6462713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4303887" y="6365875"/>
            <a:ext cx="41855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/>
              <a:t>Как выставить оценки в систему Platonus?</a:t>
            </a:r>
          </a:p>
        </p:txBody>
      </p:sp>
      <p:sp>
        <p:nvSpPr>
          <p:cNvPr id="35" name="Стрелка вправо 34">
            <a:hlinkClick r:id="" action="ppaction://hlinkshowjump?jump=nextslide"/>
          </p:cNvPr>
          <p:cNvSpPr/>
          <p:nvPr/>
        </p:nvSpPr>
        <p:spPr>
          <a:xfrm>
            <a:off x="11483975" y="3316288"/>
            <a:ext cx="361950" cy="2254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трелка вправо 43">
            <a:hlinkClick r:id="" action="ppaction://hlinkshowjump?jump=nextslide"/>
          </p:cNvPr>
          <p:cNvSpPr/>
          <p:nvPr/>
        </p:nvSpPr>
        <p:spPr>
          <a:xfrm>
            <a:off x="11487118" y="3322169"/>
            <a:ext cx="361950" cy="2254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3908773" y="2081210"/>
            <a:ext cx="3752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</a:t>
            </a:r>
            <a:r>
              <a:rPr lang="en-US" altLang="ru-RU" sz="1400" dirty="0"/>
              <a:t>10</a:t>
            </a:r>
            <a:r>
              <a:rPr lang="ru-RU" altLang="ru-RU" sz="1400" dirty="0"/>
              <a:t> Выбрать необходимый для Вас вид аттестации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3048001" y="819151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773" y="242885"/>
            <a:ext cx="3752850" cy="18383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071" y="2872580"/>
            <a:ext cx="5334000" cy="26955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3257071" y="5568155"/>
            <a:ext cx="5333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</a:t>
            </a:r>
            <a:r>
              <a:rPr lang="en-US" altLang="ru-RU" sz="1400" dirty="0"/>
              <a:t>1</a:t>
            </a:r>
            <a:r>
              <a:rPr lang="ru-RU" altLang="ru-RU" sz="1400" dirty="0"/>
              <a:t>1 Перейти в основной контроль</a:t>
            </a:r>
          </a:p>
        </p:txBody>
      </p:sp>
      <p:sp>
        <p:nvSpPr>
          <p:cNvPr id="33" name="Овал 32"/>
          <p:cNvSpPr/>
          <p:nvPr/>
        </p:nvSpPr>
        <p:spPr>
          <a:xfrm>
            <a:off x="2428876" y="3860367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35434394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55370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50725" y="0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39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82625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577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11622285" y="6370638"/>
            <a:ext cx="418704" cy="36933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2</a:t>
            </a:r>
            <a:r>
              <a:rPr lang="ru-RU" altLang="ru-RU" sz="1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Овал 22">
            <a:hlinkClick r:id="" action="ppaction://hlinkshowjump?jump=nextslide"/>
          </p:cNvPr>
          <p:cNvSpPr/>
          <p:nvPr/>
        </p:nvSpPr>
        <p:spPr>
          <a:xfrm>
            <a:off x="8591071" y="6362700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 23">
            <a:hlinkClick r:id="" action="ppaction://hlinkshowjump?jump=previousslide"/>
          </p:cNvPr>
          <p:cNvSpPr/>
          <p:nvPr/>
        </p:nvSpPr>
        <p:spPr>
          <a:xfrm>
            <a:off x="3843512" y="6365875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5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12" y="6465888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71" y="6462713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4303887" y="6365875"/>
            <a:ext cx="41855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/>
              <a:t>Как выставить оценки в систему Platonus?</a:t>
            </a:r>
          </a:p>
        </p:txBody>
      </p:sp>
      <p:sp>
        <p:nvSpPr>
          <p:cNvPr id="35" name="Стрелка вправо 34">
            <a:hlinkClick r:id="" action="ppaction://hlinkshowjump?jump=nextslide"/>
          </p:cNvPr>
          <p:cNvSpPr/>
          <p:nvPr/>
        </p:nvSpPr>
        <p:spPr>
          <a:xfrm>
            <a:off x="11483975" y="3316288"/>
            <a:ext cx="361950" cy="2254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трелка вправо 43">
            <a:hlinkClick r:id="" action="ppaction://hlinkshowjump?jump=nextslide"/>
          </p:cNvPr>
          <p:cNvSpPr/>
          <p:nvPr/>
        </p:nvSpPr>
        <p:spPr>
          <a:xfrm>
            <a:off x="11487118" y="3322169"/>
            <a:ext cx="361950" cy="2254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457200" y="4734209"/>
            <a:ext cx="11388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</a:t>
            </a:r>
            <a:r>
              <a:rPr lang="en-US" altLang="ru-RU" sz="1400" dirty="0"/>
              <a:t>1</a:t>
            </a:r>
            <a:r>
              <a:rPr lang="ru-RU" altLang="ru-RU" sz="1400" dirty="0"/>
              <a:t>2 После чего</a:t>
            </a:r>
            <a:r>
              <a:rPr lang="en-US" altLang="ru-RU" sz="1400" dirty="0"/>
              <a:t>,</a:t>
            </a:r>
            <a:r>
              <a:rPr lang="ru-RU" altLang="ru-RU" sz="1400" dirty="0"/>
              <a:t> в необходимые поля Вам нужно будет выставить какую-либо оценку и внизу страницы нажать на зелёную кнопку </a:t>
            </a:r>
            <a:r>
              <a:rPr lang="en-US" altLang="ru-RU" sz="1400" dirty="0"/>
              <a:t>“</a:t>
            </a:r>
            <a:r>
              <a:rPr lang="ru-RU" altLang="ru-RU" sz="1400" dirty="0"/>
              <a:t>Сохранить</a:t>
            </a:r>
            <a:r>
              <a:rPr lang="en-US" altLang="ru-RU" sz="1400" dirty="0"/>
              <a:t>”</a:t>
            </a:r>
            <a:endParaRPr lang="ru-RU" altLang="ru-RU" sz="1400" dirty="0"/>
          </a:p>
        </p:txBody>
      </p:sp>
      <p:sp>
        <p:nvSpPr>
          <p:cNvPr id="29" name="Овал 28"/>
          <p:cNvSpPr/>
          <p:nvPr/>
        </p:nvSpPr>
        <p:spPr>
          <a:xfrm>
            <a:off x="5839922" y="1080225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  <a:r>
              <a:rPr lang="en-US" dirty="0"/>
              <a:t>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55" y="2123790"/>
            <a:ext cx="11682134" cy="261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3844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108325" y="2981325"/>
            <a:ext cx="5975350" cy="8953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Спасибо за просмотр!</a:t>
            </a:r>
          </a:p>
        </p:txBody>
      </p:sp>
      <p:sp>
        <p:nvSpPr>
          <p:cNvPr id="32" name="Стрелка вправо 31">
            <a:hlinkClick r:id="" action="ppaction://hlinkshowjump?jump=previousslide"/>
          </p:cNvPr>
          <p:cNvSpPr/>
          <p:nvPr/>
        </p:nvSpPr>
        <p:spPr>
          <a:xfrm flipH="1">
            <a:off x="374650" y="3316288"/>
            <a:ext cx="361950" cy="2254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07950" y="0"/>
            <a:ext cx="1638300" cy="1079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0"/>
            <a:ext cx="107950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07950" y="6745288"/>
            <a:ext cx="1638300" cy="1079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5053013"/>
            <a:ext cx="107950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Прямоугольник 38">
            <a:hlinkClick r:id="" action="ppaction://hlinkshowjump?jump=endshow"/>
          </p:cNvPr>
          <p:cNvSpPr/>
          <p:nvPr/>
        </p:nvSpPr>
        <p:spPr>
          <a:xfrm>
            <a:off x="8809038" y="6067425"/>
            <a:ext cx="2205037" cy="6397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pic>
        <p:nvPicPr>
          <p:cNvPr id="40" name="Рисунок 3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03" y="6068173"/>
            <a:ext cx="676800" cy="676800"/>
          </a:xfrm>
          <a:prstGeom prst="rect">
            <a:avLst/>
          </a:prstGeom>
          <a:ln>
            <a:noFill/>
          </a:ln>
        </p:spPr>
      </p:pic>
      <p:sp>
        <p:nvSpPr>
          <p:cNvPr id="41" name="Прямоугольник 40"/>
          <p:cNvSpPr/>
          <p:nvPr/>
        </p:nvSpPr>
        <p:spPr>
          <a:xfrm>
            <a:off x="11664950" y="0"/>
            <a:ext cx="527050" cy="6872288"/>
          </a:xfrm>
          <a:prstGeom prst="rect">
            <a:avLst/>
          </a:prstGeom>
          <a:solidFill>
            <a:srgbClr val="007033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1512550" y="0"/>
            <a:ext cx="527050" cy="68722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Овал 42">
            <a:hlinkClick r:id="" action="ppaction://hlinkshowjump?jump=previousslide"/>
          </p:cNvPr>
          <p:cNvSpPr/>
          <p:nvPr/>
        </p:nvSpPr>
        <p:spPr>
          <a:xfrm>
            <a:off x="150812" y="3431746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4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3531759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3350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55370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50725" y="0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39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82625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577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04" name="TextBox 6"/>
          <p:cNvSpPr txBox="1">
            <a:spLocks noChangeArrowheads="1"/>
          </p:cNvSpPr>
          <p:nvPr/>
        </p:nvSpPr>
        <p:spPr bwMode="auto">
          <a:xfrm>
            <a:off x="11622088" y="6370638"/>
            <a:ext cx="419100" cy="36988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03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sp>
        <p:nvSpPr>
          <p:cNvPr id="40" name="Объект 2"/>
          <p:cNvSpPr txBox="1">
            <a:spLocks/>
          </p:cNvSpPr>
          <p:nvPr/>
        </p:nvSpPr>
        <p:spPr bwMode="auto">
          <a:xfrm>
            <a:off x="838200" y="615950"/>
            <a:ext cx="105156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7030A0"/>
                </a:solidFill>
              </a:rPr>
              <a:t>ChatGPT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– </a:t>
            </a:r>
            <a:r>
              <a:rPr lang="ru-RU" dirty="0"/>
              <a:t>Это искусственный интеллект (</a:t>
            </a:r>
            <a:r>
              <a:rPr lang="en-US" b="1" dirty="0">
                <a:solidFill>
                  <a:srgbClr val="00B050"/>
                </a:solidFill>
              </a:rPr>
              <a:t>LLM</a:t>
            </a:r>
            <a:r>
              <a:rPr lang="en-US" dirty="0"/>
              <a:t>)</a:t>
            </a:r>
            <a:r>
              <a:rPr lang="ru-RU" dirty="0"/>
              <a:t> от компании </a:t>
            </a:r>
            <a:r>
              <a:rPr lang="en-US" b="1" dirty="0">
                <a:solidFill>
                  <a:srgbClr val="00B050"/>
                </a:solidFill>
              </a:rPr>
              <a:t>OpenAI</a:t>
            </a:r>
            <a:r>
              <a:rPr lang="en-US" dirty="0"/>
              <a:t>, </a:t>
            </a:r>
            <a:r>
              <a:rPr lang="ru-RU" dirty="0"/>
              <a:t>способный </a:t>
            </a:r>
            <a:r>
              <a:rPr lang="ru-RU" b="1" dirty="0">
                <a:solidFill>
                  <a:srgbClr val="00B050"/>
                </a:solidFill>
              </a:rPr>
              <a:t>в человечном формате отвечать на вопросы пользователя </a:t>
            </a:r>
            <a:r>
              <a:rPr lang="ru-RU" dirty="0"/>
              <a:t>и </a:t>
            </a:r>
            <a:r>
              <a:rPr lang="ru-RU" b="1" dirty="0">
                <a:solidFill>
                  <a:srgbClr val="00B050"/>
                </a:solidFill>
              </a:rPr>
              <a:t>выполнять ряд задач по автоматизации рутинной работы</a:t>
            </a:r>
            <a:r>
              <a:rPr lang="en-US" dirty="0"/>
              <a:t>,</a:t>
            </a:r>
            <a:r>
              <a:rPr lang="ru-RU" dirty="0"/>
              <a:t> такой как</a:t>
            </a:r>
            <a:r>
              <a:rPr lang="en-US" dirty="0"/>
              <a:t>:</a:t>
            </a:r>
          </a:p>
          <a:p>
            <a:pPr marL="457200" indent="-457200" algn="just" fontAlgn="auto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/>
              <a:t>Написание текста</a:t>
            </a:r>
            <a:r>
              <a:rPr lang="en-US" dirty="0"/>
              <a:t>;</a:t>
            </a:r>
          </a:p>
          <a:p>
            <a:pPr marL="457200" indent="-457200" algn="just" fontAlgn="auto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/>
              <a:t>Получение ответов на вопросы</a:t>
            </a:r>
            <a:r>
              <a:rPr lang="en-US" dirty="0"/>
              <a:t>;</a:t>
            </a:r>
          </a:p>
          <a:p>
            <a:pPr marL="457200" indent="-457200" algn="just" fontAlgn="auto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/>
              <a:t>Помощь при разработке силлабусов и статей</a:t>
            </a:r>
            <a:r>
              <a:rPr lang="en-US" dirty="0"/>
              <a:t>,</a:t>
            </a:r>
            <a:r>
              <a:rPr lang="ru-RU" dirty="0"/>
              <a:t> учебно-методической литературы</a:t>
            </a:r>
            <a:r>
              <a:rPr lang="en-US" dirty="0"/>
              <a:t>;</a:t>
            </a:r>
          </a:p>
          <a:p>
            <a:pPr marL="457200" indent="-457200" algn="just" fontAlgn="auto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/>
              <a:t>В платных версиях </a:t>
            </a:r>
            <a:r>
              <a:rPr lang="en-US" b="1" dirty="0">
                <a:solidFill>
                  <a:srgbClr val="7030A0"/>
                </a:solidFill>
              </a:rPr>
              <a:t>ChatGPT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ru-RU" dirty="0"/>
              <a:t>Вам будет предоставлена возможность использовать </a:t>
            </a:r>
            <a:r>
              <a:rPr lang="ru-RU" b="1" dirty="0">
                <a:solidFill>
                  <a:srgbClr val="00B050"/>
                </a:solidFill>
              </a:rPr>
              <a:t>встраиваемые плагины</a:t>
            </a:r>
            <a:r>
              <a:rPr lang="en-US" dirty="0"/>
              <a:t>,</a:t>
            </a:r>
            <a:r>
              <a:rPr lang="ru-RU" dirty="0"/>
              <a:t> которые могут помочь в автоматизации рутинных задач таких как</a:t>
            </a:r>
            <a:r>
              <a:rPr lang="en-US" dirty="0"/>
              <a:t> </a:t>
            </a:r>
            <a:r>
              <a:rPr lang="ru-RU" dirty="0"/>
              <a:t>автоматическое заполнение таблиц </a:t>
            </a:r>
            <a:r>
              <a:rPr lang="en-US" b="1" dirty="0">
                <a:solidFill>
                  <a:srgbClr val="FF0000"/>
                </a:solidFill>
              </a:rPr>
              <a:t>Excel</a:t>
            </a:r>
            <a:r>
              <a:rPr lang="en-US" dirty="0"/>
              <a:t>;</a:t>
            </a:r>
          </a:p>
          <a:p>
            <a:pPr marL="457200" indent="-457200" algn="just" fontAlgn="auto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/>
              <a:t>Составление тестов в формате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GIFT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3" name="Овал 42">
            <a:hlinkClick r:id="" action="ppaction://hlinkshowjump?jump=nextslide"/>
          </p:cNvPr>
          <p:cNvSpPr/>
          <p:nvPr/>
        </p:nvSpPr>
        <p:spPr>
          <a:xfrm>
            <a:off x="7223125" y="6365875"/>
            <a:ext cx="360363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4" name="Овал 43">
            <a:hlinkClick r:id="" action="ppaction://hlinkshowjump?jump=previousslide"/>
          </p:cNvPr>
          <p:cNvSpPr/>
          <p:nvPr/>
        </p:nvSpPr>
        <p:spPr>
          <a:xfrm>
            <a:off x="4613275" y="6365875"/>
            <a:ext cx="360363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108" name="Рисунок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465888"/>
            <a:ext cx="15398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Рисунок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6465888"/>
            <a:ext cx="15398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Box 46"/>
          <p:cNvSpPr txBox="1">
            <a:spLocks noChangeArrowheads="1"/>
          </p:cNvSpPr>
          <p:nvPr/>
        </p:nvSpPr>
        <p:spPr bwMode="auto">
          <a:xfrm>
            <a:off x="5075238" y="6365875"/>
            <a:ext cx="20462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/>
              <a:t>Что такое </a:t>
            </a:r>
            <a:r>
              <a:rPr lang="en-US" altLang="ru-RU" sz="1600" b="1" dirty="0"/>
              <a:t>ChatGPT?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55370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50725" y="0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39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82625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577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04" name="TextBox 6"/>
          <p:cNvSpPr txBox="1">
            <a:spLocks noChangeArrowheads="1"/>
          </p:cNvSpPr>
          <p:nvPr/>
        </p:nvSpPr>
        <p:spPr bwMode="auto">
          <a:xfrm>
            <a:off x="11622286" y="6370638"/>
            <a:ext cx="418704" cy="36933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0</a:t>
            </a:r>
            <a:r>
              <a:rPr lang="ru-RU" altLang="ru-RU" sz="1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0" name="Объект 2"/>
          <p:cNvSpPr txBox="1">
            <a:spLocks/>
          </p:cNvSpPr>
          <p:nvPr/>
        </p:nvSpPr>
        <p:spPr bwMode="auto">
          <a:xfrm>
            <a:off x="838200" y="615950"/>
            <a:ext cx="105156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Также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en-US" b="1" dirty="0">
                <a:solidFill>
                  <a:srgbClr val="FF0000"/>
                </a:solidFill>
              </a:rPr>
              <a:t>ChatGPT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/>
              <a:t>может помогать при разработке силлабусов</a:t>
            </a:r>
            <a:r>
              <a:rPr lang="en-US" dirty="0"/>
              <a:t> </a:t>
            </a:r>
            <a:r>
              <a:rPr lang="ru-RU" dirty="0"/>
              <a:t>и статей</a:t>
            </a:r>
            <a:r>
              <a:rPr lang="en-US" dirty="0"/>
              <a:t>,</a:t>
            </a:r>
            <a:r>
              <a:rPr lang="ru-RU" dirty="0"/>
              <a:t> но для того</a:t>
            </a:r>
            <a:r>
              <a:rPr lang="en-US" dirty="0"/>
              <a:t>,</a:t>
            </a:r>
            <a:r>
              <a:rPr lang="ru-RU" dirty="0"/>
              <a:t> чтобы Ваша работа не была плагиатам</a:t>
            </a:r>
            <a:r>
              <a:rPr lang="en-US" dirty="0"/>
              <a:t>,</a:t>
            </a:r>
            <a:r>
              <a:rPr lang="ru-RU" dirty="0"/>
              <a:t> Вам необходимо будет указывать ссылку на Вашу беседу в </a:t>
            </a:r>
            <a:r>
              <a:rPr lang="en-US" b="1" dirty="0">
                <a:solidFill>
                  <a:srgbClr val="FF0000"/>
                </a:solidFill>
              </a:rPr>
              <a:t>ChatGPT:</a:t>
            </a:r>
          </a:p>
          <a:p>
            <a:pPr algn="just"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Овал 42">
            <a:hlinkClick r:id="" action="ppaction://hlinkshowjump?jump=nextslide"/>
          </p:cNvPr>
          <p:cNvSpPr/>
          <p:nvPr/>
        </p:nvSpPr>
        <p:spPr>
          <a:xfrm>
            <a:off x="7223125" y="6365875"/>
            <a:ext cx="360363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4" name="Овал 43">
            <a:hlinkClick r:id="" action="ppaction://hlinkshowjump?jump=previousslide"/>
          </p:cNvPr>
          <p:cNvSpPr/>
          <p:nvPr/>
        </p:nvSpPr>
        <p:spPr>
          <a:xfrm>
            <a:off x="4613275" y="6365875"/>
            <a:ext cx="360363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108" name="Рисунок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465888"/>
            <a:ext cx="15398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Рисунок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6465888"/>
            <a:ext cx="15398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Box 46"/>
          <p:cNvSpPr txBox="1">
            <a:spLocks noChangeArrowheads="1"/>
          </p:cNvSpPr>
          <p:nvPr/>
        </p:nvSpPr>
        <p:spPr bwMode="auto">
          <a:xfrm>
            <a:off x="5075238" y="6365875"/>
            <a:ext cx="20462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/>
              <a:t>Что такое </a:t>
            </a:r>
            <a:r>
              <a:rPr lang="en-US" altLang="ru-RU" sz="1600" b="1" dirty="0"/>
              <a:t>ChatGPT?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151" y="1976597"/>
            <a:ext cx="8163697" cy="1713369"/>
          </a:xfrm>
          <a:prstGeom prst="rect">
            <a:avLst/>
          </a:prstGeom>
        </p:spPr>
      </p:pic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2014150" y="3689966"/>
            <a:ext cx="816369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1 Копирование ссылки на Вашу беседу с </a:t>
            </a:r>
            <a:r>
              <a:rPr lang="en-US" altLang="ru-RU" sz="1400" dirty="0"/>
              <a:t>ChatGPT</a:t>
            </a:r>
            <a:endParaRPr lang="ru-RU" alt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398" y="4058640"/>
            <a:ext cx="3759200" cy="1899247"/>
          </a:xfrm>
          <a:prstGeom prst="rect">
            <a:avLst/>
          </a:prstGeom>
        </p:spPr>
      </p:pic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4216397" y="5950744"/>
            <a:ext cx="37592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</a:t>
            </a:r>
            <a:r>
              <a:rPr lang="en-US" altLang="ru-RU" sz="1400" dirty="0"/>
              <a:t>2</a:t>
            </a:r>
            <a:r>
              <a:rPr lang="ru-RU" altLang="ru-RU" sz="1400" dirty="0"/>
              <a:t> Получение ссылки</a:t>
            </a:r>
          </a:p>
        </p:txBody>
      </p:sp>
    </p:spTree>
    <p:extLst>
      <p:ext uri="{BB962C8B-B14F-4D97-AF65-F5344CB8AC3E}">
        <p14:creationId xmlns:p14="http://schemas.microsoft.com/office/powerpoint/2010/main" val="25079593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55370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50725" y="0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39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82625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577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8" name="TextBox 6"/>
          <p:cNvSpPr txBox="1">
            <a:spLocks noChangeArrowheads="1"/>
          </p:cNvSpPr>
          <p:nvPr/>
        </p:nvSpPr>
        <p:spPr bwMode="auto">
          <a:xfrm>
            <a:off x="11622286" y="6370638"/>
            <a:ext cx="418704" cy="36933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0</a:t>
            </a:r>
            <a:r>
              <a:rPr lang="ru-RU" altLang="ru-RU" sz="1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Овал 16">
            <a:hlinkClick r:id="" action="ppaction://hlinkshowjump?jump=nextslide"/>
          </p:cNvPr>
          <p:cNvSpPr/>
          <p:nvPr/>
        </p:nvSpPr>
        <p:spPr>
          <a:xfrm>
            <a:off x="8516938" y="6362700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Овал 17">
            <a:hlinkClick r:id="" action="ppaction://hlinkshowjump?jump=previousslide"/>
          </p:cNvPr>
          <p:cNvSpPr/>
          <p:nvPr/>
        </p:nvSpPr>
        <p:spPr>
          <a:xfrm>
            <a:off x="3316288" y="6365875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131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6465888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6462713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Box 27"/>
          <p:cNvSpPr txBox="1">
            <a:spLocks noChangeArrowheads="1"/>
          </p:cNvSpPr>
          <p:nvPr/>
        </p:nvSpPr>
        <p:spPr bwMode="auto">
          <a:xfrm>
            <a:off x="3771900" y="6365875"/>
            <a:ext cx="4648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/>
              <a:t>Как начать использовать</a:t>
            </a:r>
            <a:r>
              <a:rPr lang="en-US" altLang="ru-RU" sz="1600" b="1" dirty="0"/>
              <a:t> </a:t>
            </a:r>
            <a:r>
              <a:rPr lang="ru-RU" altLang="ru-RU" sz="1600" b="1" dirty="0"/>
              <a:t>ChatGPT в своей работе?</a:t>
            </a:r>
          </a:p>
        </p:txBody>
      </p:sp>
      <p:sp>
        <p:nvSpPr>
          <p:cNvPr id="31" name="Объект 2"/>
          <p:cNvSpPr txBox="1">
            <a:spLocks/>
          </p:cNvSpPr>
          <p:nvPr/>
        </p:nvSpPr>
        <p:spPr bwMode="auto">
          <a:xfrm>
            <a:off x="838200" y="615950"/>
            <a:ext cx="105156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Для того</a:t>
            </a:r>
            <a:r>
              <a:rPr lang="en-US" b="1" dirty="0"/>
              <a:t>,</a:t>
            </a:r>
            <a:r>
              <a:rPr lang="ru-RU" b="1" dirty="0"/>
              <a:t> чтобы начать пользоваться </a:t>
            </a:r>
            <a:r>
              <a:rPr lang="en-US" b="1" dirty="0">
                <a:solidFill>
                  <a:srgbClr val="7030A0"/>
                </a:solidFill>
              </a:rPr>
              <a:t>ChatGPT</a:t>
            </a:r>
            <a:r>
              <a:rPr lang="en-US" b="1" dirty="0"/>
              <a:t>,</a:t>
            </a:r>
            <a:r>
              <a:rPr lang="ru-RU" b="1" dirty="0"/>
              <a:t> Вам необходимо выполнить следующие шаги</a:t>
            </a:r>
            <a:r>
              <a:rPr lang="en-US" b="1" dirty="0"/>
              <a:t>:</a:t>
            </a:r>
          </a:p>
          <a:p>
            <a:pPr algn="just" fontAlgn="auto">
              <a:lnSpc>
                <a:spcPct val="100000"/>
              </a:lnSpc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914400" y="1674813"/>
            <a:ext cx="360363" cy="3587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5136" name="TextBox 2"/>
          <p:cNvSpPr txBox="1">
            <a:spLocks noChangeArrowheads="1"/>
          </p:cNvSpPr>
          <p:nvPr/>
        </p:nvSpPr>
        <p:spPr bwMode="auto">
          <a:xfrm>
            <a:off x="1274763" y="1674813"/>
            <a:ext cx="9640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dirty="0"/>
              <a:t>Перейти на этот сайт</a:t>
            </a:r>
            <a:r>
              <a:rPr lang="en-US" altLang="ru-RU" dirty="0"/>
              <a:t> (</a:t>
            </a:r>
            <a:r>
              <a:rPr lang="ru-RU" altLang="ru-RU" dirty="0"/>
              <a:t>официальный сайт </a:t>
            </a:r>
            <a:r>
              <a:rPr lang="en-US" altLang="ru-RU" dirty="0"/>
              <a:t>ChatGPT): </a:t>
            </a:r>
            <a:r>
              <a:rPr lang="en-US" altLang="ru-RU" dirty="0">
                <a:hlinkClick r:id="rId4"/>
              </a:rPr>
              <a:t>https://chatgpt.com</a:t>
            </a:r>
            <a:r>
              <a:rPr lang="en-US" altLang="ru-RU" dirty="0"/>
              <a:t>;</a:t>
            </a:r>
          </a:p>
        </p:txBody>
      </p:sp>
      <p:sp>
        <p:nvSpPr>
          <p:cNvPr id="33" name="Овал 32"/>
          <p:cNvSpPr/>
          <p:nvPr/>
        </p:nvSpPr>
        <p:spPr>
          <a:xfrm>
            <a:off x="914400" y="2132013"/>
            <a:ext cx="360363" cy="3603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ru-RU" dirty="0"/>
          </a:p>
        </p:txBody>
      </p:sp>
      <p:sp>
        <p:nvSpPr>
          <p:cNvPr id="5138" name="TextBox 33"/>
          <p:cNvSpPr txBox="1">
            <a:spLocks noChangeArrowheads="1"/>
          </p:cNvSpPr>
          <p:nvPr/>
        </p:nvSpPr>
        <p:spPr bwMode="auto">
          <a:xfrm>
            <a:off x="1274763" y="2084388"/>
            <a:ext cx="9640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dirty="0"/>
              <a:t>В недавнем обновлении от </a:t>
            </a:r>
            <a:r>
              <a:rPr lang="en-US" altLang="ru-RU" b="1" dirty="0">
                <a:solidFill>
                  <a:srgbClr val="FF0000"/>
                </a:solidFill>
              </a:rPr>
              <a:t>OpenAI</a:t>
            </a:r>
            <a:r>
              <a:rPr lang="en-US" altLang="ru-RU" b="1" dirty="0"/>
              <a:t>,</a:t>
            </a:r>
            <a:r>
              <a:rPr lang="en-US" altLang="ru-RU" dirty="0"/>
              <a:t> </a:t>
            </a:r>
            <a:r>
              <a:rPr lang="en-US" altLang="ru-RU" b="1" dirty="0">
                <a:solidFill>
                  <a:srgbClr val="7030A0"/>
                </a:solidFill>
              </a:rPr>
              <a:t>ChatGPT</a:t>
            </a:r>
            <a:r>
              <a:rPr lang="en-US" altLang="ru-RU" dirty="0">
                <a:solidFill>
                  <a:srgbClr val="7030A0"/>
                </a:solidFill>
              </a:rPr>
              <a:t> </a:t>
            </a:r>
            <a:r>
              <a:rPr lang="ru-RU" altLang="ru-RU" dirty="0"/>
              <a:t>можно использовать и без создания аккаунта</a:t>
            </a:r>
            <a:r>
              <a:rPr lang="en-US" altLang="ru-RU" dirty="0"/>
              <a:t>.</a:t>
            </a:r>
            <a:r>
              <a:rPr lang="ru-RU" altLang="ru-RU" dirty="0"/>
              <a:t> Вам </a:t>
            </a:r>
            <a:br>
              <a:rPr lang="ru-RU" altLang="ru-RU" dirty="0"/>
            </a:br>
            <a:r>
              <a:rPr lang="ru-RU" altLang="ru-RU" dirty="0"/>
              <a:t>необходимо просто перейти по ссылке выше и после загрузки страницы</a:t>
            </a:r>
            <a:r>
              <a:rPr lang="en-US" altLang="ru-RU" dirty="0"/>
              <a:t>,</a:t>
            </a:r>
            <a:r>
              <a:rPr lang="ru-RU" altLang="ru-RU" dirty="0"/>
              <a:t> найти в её самом низу </a:t>
            </a:r>
            <a:br>
              <a:rPr lang="ru-RU" altLang="ru-RU" dirty="0"/>
            </a:br>
            <a:r>
              <a:rPr lang="ru-RU" altLang="ru-RU" dirty="0"/>
              <a:t>текстовое поле </a:t>
            </a:r>
            <a:r>
              <a:rPr lang="en-US" altLang="ru-RU" dirty="0"/>
              <a:t>“</a:t>
            </a:r>
            <a:r>
              <a:rPr lang="ru-RU" altLang="ru-RU" b="1" dirty="0">
                <a:solidFill>
                  <a:schemeClr val="accent2"/>
                </a:solidFill>
              </a:rPr>
              <a:t>Сообщение </a:t>
            </a:r>
            <a:r>
              <a:rPr lang="en-US" altLang="ru-RU" b="1" dirty="0">
                <a:solidFill>
                  <a:schemeClr val="accent2"/>
                </a:solidFill>
              </a:rPr>
              <a:t>ChatGPT</a:t>
            </a:r>
            <a:r>
              <a:rPr lang="en-US" altLang="ru-RU" dirty="0"/>
              <a:t>” </a:t>
            </a:r>
            <a:r>
              <a:rPr lang="ru-RU" altLang="ru-RU" dirty="0"/>
              <a:t>и ввести в него какой-либо запрос</a:t>
            </a:r>
            <a:r>
              <a:rPr lang="en-US" altLang="ru-RU" dirty="0"/>
              <a:t>;</a:t>
            </a:r>
          </a:p>
        </p:txBody>
      </p:sp>
      <p:sp>
        <p:nvSpPr>
          <p:cNvPr id="35" name="Овал 34"/>
          <p:cNvSpPr/>
          <p:nvPr/>
        </p:nvSpPr>
        <p:spPr>
          <a:xfrm>
            <a:off x="914400" y="3055938"/>
            <a:ext cx="360363" cy="3603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ru-RU" dirty="0"/>
          </a:p>
        </p:txBody>
      </p:sp>
      <p:sp>
        <p:nvSpPr>
          <p:cNvPr id="5140" name="TextBox 35"/>
          <p:cNvSpPr txBox="1">
            <a:spLocks noChangeArrowheads="1"/>
          </p:cNvSpPr>
          <p:nvPr/>
        </p:nvSpPr>
        <p:spPr bwMode="auto">
          <a:xfrm>
            <a:off x="1274763" y="3008313"/>
            <a:ext cx="9640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dirty="0"/>
              <a:t>Теперь</a:t>
            </a:r>
            <a:r>
              <a:rPr lang="en-US" altLang="ru-RU" dirty="0"/>
              <a:t>,</a:t>
            </a:r>
            <a:r>
              <a:rPr lang="ru-RU" altLang="ru-RU" dirty="0"/>
              <a:t> давайте попробуем задать искусственному интеллекту какой-либо вопрос</a:t>
            </a:r>
            <a:r>
              <a:rPr lang="en-US" altLang="ru-RU" dirty="0"/>
              <a:t>,</a:t>
            </a:r>
            <a:r>
              <a:rPr lang="ru-RU" altLang="ru-RU" dirty="0"/>
              <a:t> и мы сразу</a:t>
            </a:r>
            <a:br>
              <a:rPr lang="ru-RU" altLang="ru-RU" dirty="0"/>
            </a:br>
            <a:r>
              <a:rPr lang="ru-RU" altLang="ru-RU" dirty="0"/>
              <a:t>же получим от него развёрнутый ответ</a:t>
            </a:r>
            <a:r>
              <a:rPr lang="en-US" altLang="ru-RU" dirty="0"/>
              <a:t>. </a:t>
            </a:r>
            <a:r>
              <a:rPr lang="ru-RU" altLang="ru-RU" dirty="0"/>
              <a:t>Для примера</a:t>
            </a:r>
            <a:r>
              <a:rPr lang="en-US" altLang="ru-RU" dirty="0"/>
              <a:t>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913" y="4090988"/>
            <a:ext cx="5546725" cy="17065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142" name="TextBox 5"/>
          <p:cNvSpPr txBox="1">
            <a:spLocks noChangeArrowheads="1"/>
          </p:cNvSpPr>
          <p:nvPr/>
        </p:nvSpPr>
        <p:spPr bwMode="auto">
          <a:xfrm>
            <a:off x="1020763" y="5295900"/>
            <a:ext cx="5103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1 Написание запроса</a:t>
            </a:r>
          </a:p>
        </p:txBody>
      </p:sp>
      <p:sp>
        <p:nvSpPr>
          <p:cNvPr id="5143" name="TextBox 40"/>
          <p:cNvSpPr txBox="1">
            <a:spLocks noChangeArrowheads="1"/>
          </p:cNvSpPr>
          <p:nvPr/>
        </p:nvSpPr>
        <p:spPr bwMode="auto">
          <a:xfrm>
            <a:off x="6284913" y="5819775"/>
            <a:ext cx="5535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2 Получение ответа</a:t>
            </a:r>
          </a:p>
        </p:txBody>
      </p:sp>
      <p:pic>
        <p:nvPicPr>
          <p:cNvPr id="5144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632325"/>
            <a:ext cx="510381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136" grpId="0"/>
      <p:bldP spid="33" grpId="0" animBg="1"/>
      <p:bldP spid="5138" grpId="0"/>
      <p:bldP spid="35" grpId="0" animBg="1"/>
      <p:bldP spid="5140" grpId="0"/>
      <p:bldP spid="5142" grpId="0"/>
      <p:bldP spid="51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55370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50725" y="0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39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82625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577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11622286" y="6370638"/>
            <a:ext cx="418704" cy="36933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0</a:t>
            </a:r>
            <a:r>
              <a:rPr lang="ru-RU" altLang="ru-RU" sz="1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153" name="Объект 2"/>
          <p:cNvSpPr txBox="1">
            <a:spLocks/>
          </p:cNvSpPr>
          <p:nvPr/>
        </p:nvSpPr>
        <p:spPr bwMode="auto">
          <a:xfrm>
            <a:off x="838200" y="615950"/>
            <a:ext cx="105156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altLang="ru-RU" sz="2400" dirty="0"/>
              <a:t>Вы можете задавать </a:t>
            </a:r>
            <a:r>
              <a:rPr lang="en-US" altLang="ru-RU" sz="2400" b="1" dirty="0">
                <a:solidFill>
                  <a:srgbClr val="7030A0"/>
                </a:solidFill>
              </a:rPr>
              <a:t>ChatGPT </a:t>
            </a:r>
            <a:r>
              <a:rPr lang="ru-RU" altLang="ru-RU" sz="2400" b="1" dirty="0">
                <a:solidFill>
                  <a:srgbClr val="00B050"/>
                </a:solidFill>
              </a:rPr>
              <a:t>любой вопрос</a:t>
            </a:r>
            <a:r>
              <a:rPr lang="en-US" altLang="ru-RU" sz="2400" dirty="0"/>
              <a:t>,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  <a:r>
              <a:rPr lang="ru-RU" altLang="ru-RU" sz="2400" dirty="0"/>
              <a:t>который Вас интересует</a:t>
            </a:r>
            <a:r>
              <a:rPr lang="en-US" altLang="ru-RU" sz="2400" dirty="0"/>
              <a:t>,</a:t>
            </a:r>
            <a:r>
              <a:rPr lang="ru-RU" altLang="ru-RU" sz="2400" dirty="0"/>
              <a:t> </a:t>
            </a:r>
            <a:r>
              <a:rPr lang="ru-RU" altLang="ru-RU" sz="2400" b="1" dirty="0">
                <a:solidFill>
                  <a:srgbClr val="FF0000"/>
                </a:solidFill>
              </a:rPr>
              <a:t>включая написание определённого пункта к теме </a:t>
            </a:r>
            <a:r>
              <a:rPr lang="ru-RU" altLang="ru-RU" sz="2400" b="1" dirty="0" err="1">
                <a:solidFill>
                  <a:srgbClr val="FF0000"/>
                </a:solidFill>
              </a:rPr>
              <a:t>силлабуса</a:t>
            </a:r>
            <a:r>
              <a:rPr lang="en-US" altLang="ru-RU" sz="2400" dirty="0"/>
              <a:t>,</a:t>
            </a:r>
            <a:r>
              <a:rPr lang="ru-RU" altLang="ru-RU" sz="2400" dirty="0"/>
              <a:t> к примеру</a:t>
            </a:r>
            <a:r>
              <a:rPr lang="en-US" altLang="ru-RU" sz="2400" dirty="0"/>
              <a:t>:</a:t>
            </a:r>
            <a:endParaRPr lang="ru-RU" alt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976438"/>
            <a:ext cx="4725988" cy="7254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155" name="TextBox 25"/>
          <p:cNvSpPr txBox="1">
            <a:spLocks noChangeArrowheads="1"/>
          </p:cNvSpPr>
          <p:nvPr/>
        </p:nvSpPr>
        <p:spPr bwMode="auto">
          <a:xfrm>
            <a:off x="1181100" y="2741613"/>
            <a:ext cx="47259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1 Написание запроса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1714500"/>
            <a:ext cx="4052888" cy="48291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157" name="TextBox 28"/>
          <p:cNvSpPr txBox="1">
            <a:spLocks noChangeArrowheads="1"/>
          </p:cNvSpPr>
          <p:nvPr/>
        </p:nvSpPr>
        <p:spPr bwMode="auto">
          <a:xfrm>
            <a:off x="6604000" y="6527800"/>
            <a:ext cx="4052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</a:t>
            </a:r>
            <a:r>
              <a:rPr lang="en-US" altLang="ru-RU" sz="1400" dirty="0"/>
              <a:t>2</a:t>
            </a:r>
            <a:r>
              <a:rPr lang="ru-RU" altLang="ru-RU" sz="1400" dirty="0"/>
              <a:t> Результат ответа</a:t>
            </a:r>
          </a:p>
        </p:txBody>
      </p:sp>
      <p:sp>
        <p:nvSpPr>
          <p:cNvPr id="30" name="Объект 2"/>
          <p:cNvSpPr txBox="1">
            <a:spLocks/>
          </p:cNvSpPr>
          <p:nvPr/>
        </p:nvSpPr>
        <p:spPr bwMode="auto">
          <a:xfrm>
            <a:off x="838200" y="3068638"/>
            <a:ext cx="50688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Также</a:t>
            </a:r>
            <a:r>
              <a:rPr lang="en-US" dirty="0"/>
              <a:t>,</a:t>
            </a:r>
            <a:r>
              <a:rPr lang="ru-RU" dirty="0"/>
              <a:t> Вы можете конкретизировать запрос</a:t>
            </a:r>
            <a:r>
              <a:rPr lang="en-US" dirty="0"/>
              <a:t>,</a:t>
            </a:r>
            <a:r>
              <a:rPr lang="ru-RU" dirty="0"/>
              <a:t> чтобы модель начала писать так</a:t>
            </a:r>
            <a:r>
              <a:rPr lang="en-US" dirty="0"/>
              <a:t>,</a:t>
            </a:r>
            <a:r>
              <a:rPr lang="ru-RU" dirty="0"/>
              <a:t> как Вам это необходимо</a:t>
            </a:r>
            <a:r>
              <a:rPr lang="en-US" dirty="0"/>
              <a:t>, </a:t>
            </a:r>
            <a:r>
              <a:rPr lang="ru-RU" dirty="0"/>
              <a:t>пример</a:t>
            </a:r>
            <a:r>
              <a:rPr lang="en-US" dirty="0"/>
              <a:t>: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338" y="3530600"/>
            <a:ext cx="3376612" cy="29765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160" name="TextBox 39"/>
          <p:cNvSpPr txBox="1">
            <a:spLocks noChangeArrowheads="1"/>
          </p:cNvSpPr>
          <p:nvPr/>
        </p:nvSpPr>
        <p:spPr bwMode="auto">
          <a:xfrm>
            <a:off x="1684338" y="6527800"/>
            <a:ext cx="3376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</a:t>
            </a:r>
            <a:r>
              <a:rPr lang="en-US" altLang="ru-RU" sz="1400" dirty="0"/>
              <a:t>3</a:t>
            </a:r>
            <a:r>
              <a:rPr lang="ru-RU" altLang="ru-RU" sz="1400" dirty="0"/>
              <a:t> Конкретизация вопроса</a:t>
            </a:r>
          </a:p>
        </p:txBody>
      </p:sp>
      <p:sp>
        <p:nvSpPr>
          <p:cNvPr id="17" name="Овал 16">
            <a:hlinkClick r:id="" action="ppaction://hlinkshowjump?jump=nextslide"/>
          </p:cNvPr>
          <p:cNvSpPr/>
          <p:nvPr/>
        </p:nvSpPr>
        <p:spPr>
          <a:xfrm>
            <a:off x="11682413" y="3538109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8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013" y="3638122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вал 20">
            <a:hlinkClick r:id="" action="ppaction://hlinkshowjump?jump=previousslide"/>
          </p:cNvPr>
          <p:cNvSpPr/>
          <p:nvPr/>
        </p:nvSpPr>
        <p:spPr>
          <a:xfrm>
            <a:off x="150812" y="3431746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2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3531759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0" y="682625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577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11622286" y="6370638"/>
            <a:ext cx="418704" cy="36933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0</a:t>
            </a:r>
            <a:r>
              <a:rPr lang="ru-RU" altLang="ru-RU" sz="1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153" name="Объект 2"/>
          <p:cNvSpPr txBox="1">
            <a:spLocks/>
          </p:cNvSpPr>
          <p:nvPr/>
        </p:nvSpPr>
        <p:spPr bwMode="auto">
          <a:xfrm>
            <a:off x="838200" y="615950"/>
            <a:ext cx="105156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altLang="ru-RU" sz="2400" dirty="0"/>
              <a:t>Регистрация в </a:t>
            </a:r>
            <a:r>
              <a:rPr lang="en-US" altLang="ru-RU" sz="2400" b="1" dirty="0">
                <a:solidFill>
                  <a:srgbClr val="7030A0"/>
                </a:solidFill>
              </a:rPr>
              <a:t>ChatGPT</a:t>
            </a:r>
            <a:r>
              <a:rPr lang="ru-RU" altLang="ru-RU" sz="2400" b="1" dirty="0"/>
              <a:t> </a:t>
            </a:r>
            <a:r>
              <a:rPr lang="ru-RU" altLang="ru-RU" sz="2400" dirty="0"/>
              <a:t>просто позволит Вам </a:t>
            </a:r>
            <a:r>
              <a:rPr lang="ru-RU" altLang="ru-RU" sz="2400" b="1" dirty="0">
                <a:solidFill>
                  <a:srgbClr val="FF0000"/>
                </a:solidFill>
              </a:rPr>
              <a:t>сохранять текущие беседы</a:t>
            </a:r>
            <a:r>
              <a:rPr lang="ru-RU" altLang="ru-RU" sz="2400" dirty="0"/>
              <a:t> и возвращаться к ним по мере необходимости</a:t>
            </a:r>
            <a:r>
              <a:rPr lang="en-US" altLang="ru-RU" sz="2400" dirty="0"/>
              <a:t>.</a:t>
            </a:r>
            <a:endParaRPr lang="ru-RU" alt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032" y="1854200"/>
            <a:ext cx="2837935" cy="41150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4677032" y="5969206"/>
            <a:ext cx="2837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1 Пример сохранённых диалогов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 flipV="1">
            <a:off x="4848225" y="-3"/>
            <a:ext cx="7343775" cy="581027"/>
          </a:xfrm>
          <a:prstGeom prst="triangle">
            <a:avLst>
              <a:gd name="adj" fmla="val 100000"/>
            </a:avLst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 flipV="1">
            <a:off x="4839494" y="-12701"/>
            <a:ext cx="7343775" cy="360363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hlinkClick r:id="" action="ppaction://hlinkshowjump?jump=nextslide"/>
          </p:cNvPr>
          <p:cNvSpPr/>
          <p:nvPr/>
        </p:nvSpPr>
        <p:spPr>
          <a:xfrm>
            <a:off x="11682413" y="3538109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1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013" y="3638122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Овал 21">
            <a:hlinkClick r:id="" action="ppaction://hlinkshowjump?jump=previousslide"/>
          </p:cNvPr>
          <p:cNvSpPr/>
          <p:nvPr/>
        </p:nvSpPr>
        <p:spPr>
          <a:xfrm>
            <a:off x="150812" y="3431746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3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3531759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884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18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1664950" y="0"/>
            <a:ext cx="527050" cy="6872288"/>
          </a:xfrm>
          <a:prstGeom prst="rect">
            <a:avLst/>
          </a:prstGeom>
          <a:solidFill>
            <a:srgbClr val="007033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512550" y="0"/>
            <a:ext cx="527050" cy="68722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95570" y="2943805"/>
            <a:ext cx="8600860" cy="97039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Как составлять вопросы в</a:t>
            </a:r>
            <a:r>
              <a:rPr lang="en-US" sz="2800" dirty="0"/>
              <a:t> </a:t>
            </a:r>
            <a:r>
              <a:rPr lang="ru-RU" sz="2800" dirty="0"/>
              <a:t>формате GIFT с использованием ChatGPT?</a:t>
            </a:r>
          </a:p>
        </p:txBody>
      </p:sp>
      <p:sp>
        <p:nvSpPr>
          <p:cNvPr id="27" name="Стрелка вправо 26">
            <a:hlinkClick r:id="" action="ppaction://hlinkshowjump?jump=previousslide"/>
          </p:cNvPr>
          <p:cNvSpPr/>
          <p:nvPr/>
        </p:nvSpPr>
        <p:spPr>
          <a:xfrm flipH="1">
            <a:off x="374650" y="3316288"/>
            <a:ext cx="361950" cy="2254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7950" y="6745288"/>
            <a:ext cx="1638300" cy="1079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5053013"/>
            <a:ext cx="107950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Овал 34">
            <a:hlinkClick r:id="" action="ppaction://hlinkshowjump?jump=previousslide"/>
          </p:cNvPr>
          <p:cNvSpPr/>
          <p:nvPr/>
        </p:nvSpPr>
        <p:spPr>
          <a:xfrm>
            <a:off x="150812" y="3431746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6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3531759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Овал 38">
            <a:hlinkClick r:id="" action="ppaction://hlinkshowjump?jump=nextslide"/>
          </p:cNvPr>
          <p:cNvSpPr/>
          <p:nvPr/>
        </p:nvSpPr>
        <p:spPr>
          <a:xfrm>
            <a:off x="10925003" y="3325383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0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603" y="3425396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Равнобедренный треугольник 40"/>
          <p:cNvSpPr/>
          <p:nvPr/>
        </p:nvSpPr>
        <p:spPr>
          <a:xfrm flipH="1" flipV="1">
            <a:off x="493" y="-1032"/>
            <a:ext cx="7343775" cy="581027"/>
          </a:xfrm>
          <a:prstGeom prst="triangle">
            <a:avLst>
              <a:gd name="adj" fmla="val 100000"/>
            </a:avLst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Равнобедренный треугольник 41"/>
          <p:cNvSpPr/>
          <p:nvPr/>
        </p:nvSpPr>
        <p:spPr>
          <a:xfrm flipH="1" flipV="1">
            <a:off x="0" y="2746"/>
            <a:ext cx="7343775" cy="360363"/>
          </a:xfrm>
          <a:prstGeom prst="triangle">
            <a:avLst>
              <a:gd name="adj" fmla="val 10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602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55370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50725" y="0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39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826250"/>
            <a:ext cx="1638300" cy="460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5057775"/>
            <a:ext cx="46038" cy="18002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11622286" y="6370638"/>
            <a:ext cx="418704" cy="36933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0</a:t>
            </a:r>
            <a:r>
              <a:rPr lang="ru-RU" altLang="ru-RU" sz="1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153" name="Объект 2"/>
          <p:cNvSpPr txBox="1">
            <a:spLocks/>
          </p:cNvSpPr>
          <p:nvPr/>
        </p:nvSpPr>
        <p:spPr bwMode="auto">
          <a:xfrm>
            <a:off x="838200" y="615950"/>
            <a:ext cx="105156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altLang="ru-RU" sz="2400" dirty="0"/>
              <a:t>Если Вы не хотите вручную составлять шаблон теста в формате </a:t>
            </a:r>
            <a:r>
              <a:rPr lang="en-US" altLang="ru-RU" sz="2400" b="1" dirty="0">
                <a:solidFill>
                  <a:srgbClr val="FF0000"/>
                </a:solidFill>
              </a:rPr>
              <a:t>GIFT</a:t>
            </a:r>
            <a:r>
              <a:rPr lang="en-US" altLang="ru-RU" sz="2400" dirty="0"/>
              <a:t>,</a:t>
            </a:r>
            <a:r>
              <a:rPr lang="ru-RU" altLang="ru-RU" sz="2400" dirty="0"/>
              <a:t> Вы можете воспользоваться </a:t>
            </a:r>
            <a:r>
              <a:rPr lang="en-US" altLang="ru-RU" sz="2400" b="1" dirty="0">
                <a:solidFill>
                  <a:srgbClr val="7030A0"/>
                </a:solidFill>
              </a:rPr>
              <a:t>ChatGPT</a:t>
            </a:r>
            <a:r>
              <a:rPr lang="en-US" altLang="ru-RU" sz="2400" dirty="0">
                <a:solidFill>
                  <a:srgbClr val="7030A0"/>
                </a:solidFill>
              </a:rPr>
              <a:t> </a:t>
            </a:r>
            <a:r>
              <a:rPr lang="ru-RU" altLang="ru-RU" sz="2400" dirty="0"/>
              <a:t>и поставить ему задачу по конвертации вопросов в формат </a:t>
            </a:r>
            <a:r>
              <a:rPr lang="en-US" altLang="ru-RU" sz="2400" b="1" dirty="0">
                <a:solidFill>
                  <a:srgbClr val="FF0000"/>
                </a:solidFill>
              </a:rPr>
              <a:t>GIFT</a:t>
            </a:r>
            <a:r>
              <a:rPr lang="en-US" altLang="ru-RU" sz="2400" dirty="0"/>
              <a:t>.</a:t>
            </a:r>
            <a:endParaRPr lang="ru-RU" altLang="ru-RU" sz="2400" dirty="0"/>
          </a:p>
        </p:txBody>
      </p:sp>
      <p:sp>
        <p:nvSpPr>
          <p:cNvPr id="23" name="Овал 22">
            <a:hlinkClick r:id="" action="ppaction://hlinkshowjump?jump=nextslide"/>
          </p:cNvPr>
          <p:cNvSpPr/>
          <p:nvPr/>
        </p:nvSpPr>
        <p:spPr>
          <a:xfrm>
            <a:off x="9554909" y="6362700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 23">
            <a:hlinkClick r:id="" action="ppaction://hlinkshowjump?jump=previousslide"/>
          </p:cNvPr>
          <p:cNvSpPr/>
          <p:nvPr/>
        </p:nvSpPr>
        <p:spPr>
          <a:xfrm>
            <a:off x="2377171" y="6365875"/>
            <a:ext cx="358775" cy="360363"/>
          </a:xfrm>
          <a:prstGeom prst="ellipse">
            <a:avLst/>
          </a:prstGeom>
          <a:solidFill>
            <a:srgbClr val="007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5" name="Рисунок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71" y="6465888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509" y="6462713"/>
            <a:ext cx="1555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2837546" y="6365875"/>
            <a:ext cx="66157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/>
              <a:t>Как составлять вопросы в формате GIFT с</a:t>
            </a:r>
            <a:r>
              <a:rPr lang="en-US" altLang="ru-RU" sz="1600" b="1" dirty="0"/>
              <a:t> </a:t>
            </a:r>
            <a:r>
              <a:rPr lang="ru-RU" altLang="ru-RU" sz="1600" b="1" dirty="0"/>
              <a:t>использованием ChatGPT?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87" y="1854200"/>
            <a:ext cx="5154975" cy="39474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702024" y="5808129"/>
            <a:ext cx="51597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1 Пример вопросов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344" y="1854200"/>
            <a:ext cx="5454632" cy="39474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6035345" y="5801606"/>
            <a:ext cx="54498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dirty="0"/>
              <a:t>Рисунок </a:t>
            </a:r>
            <a:r>
              <a:rPr lang="en-US" altLang="ru-RU" sz="1400" dirty="0"/>
              <a:t>2</a:t>
            </a:r>
            <a:r>
              <a:rPr lang="ru-RU" altLang="ru-RU" sz="1400" dirty="0"/>
              <a:t> Пример вопросов</a:t>
            </a:r>
            <a:r>
              <a:rPr lang="en-US" altLang="ru-RU" sz="1400" dirty="0"/>
              <a:t> </a:t>
            </a:r>
            <a:r>
              <a:rPr lang="ru-RU" altLang="ru-RU" sz="1400" dirty="0"/>
              <a:t>в формате </a:t>
            </a:r>
            <a:r>
              <a:rPr lang="en-US" altLang="ru-RU" sz="1400" dirty="0"/>
              <a:t>GIFT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43888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1032</Words>
  <Application>Microsoft Office PowerPoint</Application>
  <PresentationFormat>Широкоэкранный</PresentationFormat>
  <Paragraphs>140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Федотов Данил</dc:creator>
  <cp:lastModifiedBy>Юлия Трофимова</cp:lastModifiedBy>
  <cp:revision>511</cp:revision>
  <dcterms:created xsi:type="dcterms:W3CDTF">2023-01-29T13:18:33Z</dcterms:created>
  <dcterms:modified xsi:type="dcterms:W3CDTF">2024-05-24T07:17:51Z</dcterms:modified>
</cp:coreProperties>
</file>